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73" r:id="rId3"/>
  </p:sldMasterIdLst>
  <p:notesMasterIdLst>
    <p:notesMasterId r:id="rId21"/>
  </p:notesMasterIdLst>
  <p:sldIdLst>
    <p:sldId id="257" r:id="rId4"/>
    <p:sldId id="258" r:id="rId5"/>
    <p:sldId id="262" r:id="rId6"/>
    <p:sldId id="272" r:id="rId7"/>
    <p:sldId id="267" r:id="rId8"/>
    <p:sldId id="273" r:id="rId9"/>
    <p:sldId id="269" r:id="rId10"/>
    <p:sldId id="259" r:id="rId11"/>
    <p:sldId id="264" r:id="rId12"/>
    <p:sldId id="263" r:id="rId13"/>
    <p:sldId id="265" r:id="rId14"/>
    <p:sldId id="274" r:id="rId15"/>
    <p:sldId id="268" r:id="rId16"/>
    <p:sldId id="266" r:id="rId17"/>
    <p:sldId id="276" r:id="rId18"/>
    <p:sldId id="275"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2F760-F091-2EB1-A2C3-0B2713E9133E}" v="137" dt="2023-11-15T20:17:37.336"/>
    <p1510:client id="{3D2C3817-CC7B-4E35-B5BC-735EBF72DACB}" v="4" dt="2022-01-25T23:19:02.307"/>
    <p1510:client id="{C0ADAC92-0B06-EA90-AE94-EBAFF5CA84AE}" v="34" dt="2023-11-16T14:53:16.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7" d="100"/>
          <a:sy n="117" d="100"/>
        </p:scale>
        <p:origin x="2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88669-9CD4-4AC3-96FF-0F83AC761F38}"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8E060CC-4C8F-458D-8DA6-2A643016EDAD}">
      <dgm:prSet/>
      <dgm:spPr/>
      <dgm:t>
        <a:bodyPr/>
        <a:lstStyle/>
        <a:p>
          <a:r>
            <a:rPr lang="en-GB"/>
            <a:t>'Meaningful Social Interactions': a development that doubled down on engagement-based business model</a:t>
          </a:r>
          <a:endParaRPr lang="en-US"/>
        </a:p>
      </dgm:t>
    </dgm:pt>
    <dgm:pt modelId="{9B4A1CC9-6734-4AF9-B156-ED22E07E0A4D}" type="parTrans" cxnId="{91851D28-30A4-4B74-A8F5-157AB64E285B}">
      <dgm:prSet/>
      <dgm:spPr/>
      <dgm:t>
        <a:bodyPr/>
        <a:lstStyle/>
        <a:p>
          <a:endParaRPr lang="en-US"/>
        </a:p>
      </dgm:t>
    </dgm:pt>
    <dgm:pt modelId="{5A993BA6-F117-4FAE-8EF1-B55AE4571202}" type="sibTrans" cxnId="{91851D28-30A4-4B74-A8F5-157AB64E285B}">
      <dgm:prSet/>
      <dgm:spPr/>
      <dgm:t>
        <a:bodyPr/>
        <a:lstStyle/>
        <a:p>
          <a:endParaRPr lang="en-US"/>
        </a:p>
      </dgm:t>
    </dgm:pt>
    <dgm:pt modelId="{E9480979-2B2D-4FF2-84E9-095EDA1EA8CA}">
      <dgm:prSet/>
      <dgm:spPr/>
      <dgm:t>
        <a:bodyPr/>
        <a:lstStyle/>
        <a:p>
          <a:r>
            <a:rPr lang="en-GB"/>
            <a:t>Comments and reshares prioritised for amplification</a:t>
          </a:r>
          <a:endParaRPr lang="en-US"/>
        </a:p>
      </dgm:t>
    </dgm:pt>
    <dgm:pt modelId="{61CD737D-0109-49EB-868E-FD3F4D8A5D15}" type="parTrans" cxnId="{870123C6-30B2-4AB8-A704-61521261DA4D}">
      <dgm:prSet/>
      <dgm:spPr/>
      <dgm:t>
        <a:bodyPr/>
        <a:lstStyle/>
        <a:p>
          <a:endParaRPr lang="en-US"/>
        </a:p>
      </dgm:t>
    </dgm:pt>
    <dgm:pt modelId="{11E7E55E-1664-4491-BD66-449E72AE4D0E}" type="sibTrans" cxnId="{870123C6-30B2-4AB8-A704-61521261DA4D}">
      <dgm:prSet/>
      <dgm:spPr/>
      <dgm:t>
        <a:bodyPr/>
        <a:lstStyle/>
        <a:p>
          <a:endParaRPr lang="en-US"/>
        </a:p>
      </dgm:t>
    </dgm:pt>
    <dgm:pt modelId="{D4149754-91D2-49DA-814B-C4D79563879A}">
      <dgm:prSet/>
      <dgm:spPr/>
      <dgm:t>
        <a:bodyPr/>
        <a:lstStyle/>
        <a:p>
          <a:r>
            <a:rPr lang="en-GB"/>
            <a:t>Engagement hard-wired into the business model</a:t>
          </a:r>
          <a:endParaRPr lang="en-US"/>
        </a:p>
      </dgm:t>
    </dgm:pt>
    <dgm:pt modelId="{AD8FE410-3EC1-44A8-AF03-6D0382DE016D}" type="parTrans" cxnId="{36004CEE-5E4B-4052-8593-198DFBD2AF0D}">
      <dgm:prSet/>
      <dgm:spPr/>
      <dgm:t>
        <a:bodyPr/>
        <a:lstStyle/>
        <a:p>
          <a:endParaRPr lang="en-US"/>
        </a:p>
      </dgm:t>
    </dgm:pt>
    <dgm:pt modelId="{E752D884-0C72-4916-B262-0D90FDDEF970}" type="sibTrans" cxnId="{36004CEE-5E4B-4052-8593-198DFBD2AF0D}">
      <dgm:prSet/>
      <dgm:spPr/>
      <dgm:t>
        <a:bodyPr/>
        <a:lstStyle/>
        <a:p>
          <a:endParaRPr lang="en-US"/>
        </a:p>
      </dgm:t>
    </dgm:pt>
    <dgm:pt modelId="{FFA70C38-B3EF-4CBB-A12C-6E23490964B8}">
      <dgm:prSet/>
      <dgm:spPr/>
      <dgm:t>
        <a:bodyPr/>
        <a:lstStyle/>
        <a:p>
          <a:r>
            <a:rPr lang="en-GB"/>
            <a:t>MSI prioritised over mitigation measures</a:t>
          </a:r>
          <a:endParaRPr lang="en-US"/>
        </a:p>
      </dgm:t>
    </dgm:pt>
    <dgm:pt modelId="{72697F3C-124A-466E-A142-3DEF15192A0D}" type="parTrans" cxnId="{82BB66BE-879B-45E9-AEF5-069FBCB6363E}">
      <dgm:prSet/>
      <dgm:spPr/>
      <dgm:t>
        <a:bodyPr/>
        <a:lstStyle/>
        <a:p>
          <a:endParaRPr lang="en-US"/>
        </a:p>
      </dgm:t>
    </dgm:pt>
    <dgm:pt modelId="{B10DFACE-0BAB-40D4-9C12-8B82B92C42BF}" type="sibTrans" cxnId="{82BB66BE-879B-45E9-AEF5-069FBCB6363E}">
      <dgm:prSet/>
      <dgm:spPr/>
      <dgm:t>
        <a:bodyPr/>
        <a:lstStyle/>
        <a:p>
          <a:endParaRPr lang="en-US"/>
        </a:p>
      </dgm:t>
    </dgm:pt>
    <dgm:pt modelId="{8655FD62-EA67-47DF-93F1-DF6CCD0ADA60}" type="pres">
      <dgm:prSet presAssocID="{0E988669-9CD4-4AC3-96FF-0F83AC761F38}" presName="root" presStyleCnt="0">
        <dgm:presLayoutVars>
          <dgm:dir/>
          <dgm:resizeHandles val="exact"/>
        </dgm:presLayoutVars>
      </dgm:prSet>
      <dgm:spPr/>
    </dgm:pt>
    <dgm:pt modelId="{88A9AE7F-69C6-4E70-98B8-FC6CEEE00C97}" type="pres">
      <dgm:prSet presAssocID="{0E988669-9CD4-4AC3-96FF-0F83AC761F38}" presName="container" presStyleCnt="0">
        <dgm:presLayoutVars>
          <dgm:dir/>
          <dgm:resizeHandles val="exact"/>
        </dgm:presLayoutVars>
      </dgm:prSet>
      <dgm:spPr/>
    </dgm:pt>
    <dgm:pt modelId="{54DDD949-49BB-4E9F-A744-B42F94F4AF2F}" type="pres">
      <dgm:prSet presAssocID="{D8E060CC-4C8F-458D-8DA6-2A643016EDAD}" presName="compNode" presStyleCnt="0"/>
      <dgm:spPr/>
    </dgm:pt>
    <dgm:pt modelId="{78CBFC0F-AFD5-40DD-92E2-C921DAC780EB}" type="pres">
      <dgm:prSet presAssocID="{D8E060CC-4C8F-458D-8DA6-2A643016EDAD}" presName="iconBgRect" presStyleLbl="bgShp" presStyleIdx="0" presStyleCnt="4"/>
      <dgm:spPr/>
    </dgm:pt>
    <dgm:pt modelId="{7A65C086-94F0-4616-831A-1525A8C5F5E8}" type="pres">
      <dgm:prSet presAssocID="{D8E060CC-4C8F-458D-8DA6-2A643016ED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E6AA26BB-6D25-486A-A7D7-2D8A056867DD}" type="pres">
      <dgm:prSet presAssocID="{D8E060CC-4C8F-458D-8DA6-2A643016EDAD}" presName="spaceRect" presStyleCnt="0"/>
      <dgm:spPr/>
    </dgm:pt>
    <dgm:pt modelId="{6F86CEFD-32C2-4573-B520-21E3C075F9C4}" type="pres">
      <dgm:prSet presAssocID="{D8E060CC-4C8F-458D-8DA6-2A643016EDAD}" presName="textRect" presStyleLbl="revTx" presStyleIdx="0" presStyleCnt="4" custLinFactNeighborX="-874" custLinFactNeighborY="21970">
        <dgm:presLayoutVars>
          <dgm:chMax val="1"/>
          <dgm:chPref val="1"/>
        </dgm:presLayoutVars>
      </dgm:prSet>
      <dgm:spPr/>
    </dgm:pt>
    <dgm:pt modelId="{0A9BA620-D5FA-4B44-AC83-89100DCF3890}" type="pres">
      <dgm:prSet presAssocID="{5A993BA6-F117-4FAE-8EF1-B55AE4571202}" presName="sibTrans" presStyleLbl="sibTrans2D1" presStyleIdx="0" presStyleCnt="0"/>
      <dgm:spPr/>
    </dgm:pt>
    <dgm:pt modelId="{3C739045-944D-4DA7-94D5-B0EE10D1EBCE}" type="pres">
      <dgm:prSet presAssocID="{E9480979-2B2D-4FF2-84E9-095EDA1EA8CA}" presName="compNode" presStyleCnt="0"/>
      <dgm:spPr/>
    </dgm:pt>
    <dgm:pt modelId="{4A725C92-4A48-4F7D-86EA-072B47112A97}" type="pres">
      <dgm:prSet presAssocID="{E9480979-2B2D-4FF2-84E9-095EDA1EA8CA}" presName="iconBgRect" presStyleLbl="bgShp" presStyleIdx="1" presStyleCnt="4"/>
      <dgm:spPr/>
    </dgm:pt>
    <dgm:pt modelId="{13C1BC1E-89FF-40AB-A37B-4AF874B22FC7}" type="pres">
      <dgm:prSet presAssocID="{E9480979-2B2D-4FF2-84E9-095EDA1EA8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ACFD1F6C-D121-4D57-AD94-0003A62B4744}" type="pres">
      <dgm:prSet presAssocID="{E9480979-2B2D-4FF2-84E9-095EDA1EA8CA}" presName="spaceRect" presStyleCnt="0"/>
      <dgm:spPr/>
    </dgm:pt>
    <dgm:pt modelId="{F9848F2E-BFBE-4A4D-AF16-1862F6B18865}" type="pres">
      <dgm:prSet presAssocID="{E9480979-2B2D-4FF2-84E9-095EDA1EA8CA}" presName="textRect" presStyleLbl="revTx" presStyleIdx="1" presStyleCnt="4">
        <dgm:presLayoutVars>
          <dgm:chMax val="1"/>
          <dgm:chPref val="1"/>
        </dgm:presLayoutVars>
      </dgm:prSet>
      <dgm:spPr/>
    </dgm:pt>
    <dgm:pt modelId="{C31E0BE8-C3B3-483A-B31B-2E7240921F76}" type="pres">
      <dgm:prSet presAssocID="{11E7E55E-1664-4491-BD66-449E72AE4D0E}" presName="sibTrans" presStyleLbl="sibTrans2D1" presStyleIdx="0" presStyleCnt="0"/>
      <dgm:spPr/>
    </dgm:pt>
    <dgm:pt modelId="{B9F1E2A0-56F2-41C6-90A1-E825B438303A}" type="pres">
      <dgm:prSet presAssocID="{D4149754-91D2-49DA-814B-C4D79563879A}" presName="compNode" presStyleCnt="0"/>
      <dgm:spPr/>
    </dgm:pt>
    <dgm:pt modelId="{7F5C7A7A-2FC7-4A7E-8EF2-D122E5653E26}" type="pres">
      <dgm:prSet presAssocID="{D4149754-91D2-49DA-814B-C4D79563879A}" presName="iconBgRect" presStyleLbl="bgShp" presStyleIdx="2" presStyleCnt="4"/>
      <dgm:spPr/>
    </dgm:pt>
    <dgm:pt modelId="{CFED17B2-96DA-42A9-9507-0A01D77FF770}" type="pres">
      <dgm:prSet presAssocID="{D4149754-91D2-49DA-814B-C4D7956387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EA0BC9D4-C5F3-4E25-A23A-1CC3CDB2FE9C}" type="pres">
      <dgm:prSet presAssocID="{D4149754-91D2-49DA-814B-C4D79563879A}" presName="spaceRect" presStyleCnt="0"/>
      <dgm:spPr/>
    </dgm:pt>
    <dgm:pt modelId="{F031C9E6-3A7B-4CEA-B32C-7D1EFDF63F06}" type="pres">
      <dgm:prSet presAssocID="{D4149754-91D2-49DA-814B-C4D79563879A}" presName="textRect" presStyleLbl="revTx" presStyleIdx="2" presStyleCnt="4">
        <dgm:presLayoutVars>
          <dgm:chMax val="1"/>
          <dgm:chPref val="1"/>
        </dgm:presLayoutVars>
      </dgm:prSet>
      <dgm:spPr/>
    </dgm:pt>
    <dgm:pt modelId="{8CC0388C-3DE3-4EB9-9579-3789D142BFC2}" type="pres">
      <dgm:prSet presAssocID="{E752D884-0C72-4916-B262-0D90FDDEF970}" presName="sibTrans" presStyleLbl="sibTrans2D1" presStyleIdx="0" presStyleCnt="0"/>
      <dgm:spPr/>
    </dgm:pt>
    <dgm:pt modelId="{6BFF7BC6-BD0C-42C9-9D97-9017A298D993}" type="pres">
      <dgm:prSet presAssocID="{FFA70C38-B3EF-4CBB-A12C-6E23490964B8}" presName="compNode" presStyleCnt="0"/>
      <dgm:spPr/>
    </dgm:pt>
    <dgm:pt modelId="{C2759A66-946C-49F1-A261-B22528D13624}" type="pres">
      <dgm:prSet presAssocID="{FFA70C38-B3EF-4CBB-A12C-6E23490964B8}" presName="iconBgRect" presStyleLbl="bgShp" presStyleIdx="3" presStyleCnt="4"/>
      <dgm:spPr/>
    </dgm:pt>
    <dgm:pt modelId="{2AE31CA8-2605-43E2-A650-0C32ED11D7B5}" type="pres">
      <dgm:prSet presAssocID="{FFA70C38-B3EF-4CBB-A12C-6E23490964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70B067FB-B252-4BE9-8685-DE81F066845A}" type="pres">
      <dgm:prSet presAssocID="{FFA70C38-B3EF-4CBB-A12C-6E23490964B8}" presName="spaceRect" presStyleCnt="0"/>
      <dgm:spPr/>
    </dgm:pt>
    <dgm:pt modelId="{A96416C4-1708-475E-8430-2CF514F437C5}" type="pres">
      <dgm:prSet presAssocID="{FFA70C38-B3EF-4CBB-A12C-6E23490964B8}" presName="textRect" presStyleLbl="revTx" presStyleIdx="3" presStyleCnt="4">
        <dgm:presLayoutVars>
          <dgm:chMax val="1"/>
          <dgm:chPref val="1"/>
        </dgm:presLayoutVars>
      </dgm:prSet>
      <dgm:spPr/>
    </dgm:pt>
  </dgm:ptLst>
  <dgm:cxnLst>
    <dgm:cxn modelId="{81843E1D-0247-45E3-A382-CB11F3A457B7}" type="presOf" srcId="{D4149754-91D2-49DA-814B-C4D79563879A}" destId="{F031C9E6-3A7B-4CEA-B32C-7D1EFDF63F06}" srcOrd="0" destOrd="0" presId="urn:microsoft.com/office/officeart/2018/2/layout/IconCircleList"/>
    <dgm:cxn modelId="{91851D28-30A4-4B74-A8F5-157AB64E285B}" srcId="{0E988669-9CD4-4AC3-96FF-0F83AC761F38}" destId="{D8E060CC-4C8F-458D-8DA6-2A643016EDAD}" srcOrd="0" destOrd="0" parTransId="{9B4A1CC9-6734-4AF9-B156-ED22E07E0A4D}" sibTransId="{5A993BA6-F117-4FAE-8EF1-B55AE4571202}"/>
    <dgm:cxn modelId="{6A97E76C-04D0-4459-B846-E018B2CB7FE7}" type="presOf" srcId="{0E988669-9CD4-4AC3-96FF-0F83AC761F38}" destId="{8655FD62-EA67-47DF-93F1-DF6CCD0ADA60}" srcOrd="0" destOrd="0" presId="urn:microsoft.com/office/officeart/2018/2/layout/IconCircleList"/>
    <dgm:cxn modelId="{6B9EEA76-AC83-4CD4-8445-FA1D4C476CFF}" type="presOf" srcId="{E752D884-0C72-4916-B262-0D90FDDEF970}" destId="{8CC0388C-3DE3-4EB9-9579-3789D142BFC2}" srcOrd="0" destOrd="0" presId="urn:microsoft.com/office/officeart/2018/2/layout/IconCircleList"/>
    <dgm:cxn modelId="{B4B49380-DF6E-4938-8652-71D20C0855E2}" type="presOf" srcId="{D8E060CC-4C8F-458D-8DA6-2A643016EDAD}" destId="{6F86CEFD-32C2-4573-B520-21E3C075F9C4}" srcOrd="0" destOrd="0" presId="urn:microsoft.com/office/officeart/2018/2/layout/IconCircleList"/>
    <dgm:cxn modelId="{ED8CC381-27AE-485F-8CF5-E4C1DF2FBF45}" type="presOf" srcId="{E9480979-2B2D-4FF2-84E9-095EDA1EA8CA}" destId="{F9848F2E-BFBE-4A4D-AF16-1862F6B18865}" srcOrd="0" destOrd="0" presId="urn:microsoft.com/office/officeart/2018/2/layout/IconCircleList"/>
    <dgm:cxn modelId="{D498A896-3F31-49D5-A4E7-38678D78A6EC}" type="presOf" srcId="{FFA70C38-B3EF-4CBB-A12C-6E23490964B8}" destId="{A96416C4-1708-475E-8430-2CF514F437C5}" srcOrd="0" destOrd="0" presId="urn:microsoft.com/office/officeart/2018/2/layout/IconCircleList"/>
    <dgm:cxn modelId="{82BB66BE-879B-45E9-AEF5-069FBCB6363E}" srcId="{0E988669-9CD4-4AC3-96FF-0F83AC761F38}" destId="{FFA70C38-B3EF-4CBB-A12C-6E23490964B8}" srcOrd="3" destOrd="0" parTransId="{72697F3C-124A-466E-A142-3DEF15192A0D}" sibTransId="{B10DFACE-0BAB-40D4-9C12-8B82B92C42BF}"/>
    <dgm:cxn modelId="{B5F9A7BE-E6CA-414E-A837-864DE17C25F2}" type="presOf" srcId="{5A993BA6-F117-4FAE-8EF1-B55AE4571202}" destId="{0A9BA620-D5FA-4B44-AC83-89100DCF3890}" srcOrd="0" destOrd="0" presId="urn:microsoft.com/office/officeart/2018/2/layout/IconCircleList"/>
    <dgm:cxn modelId="{870123C6-30B2-4AB8-A704-61521261DA4D}" srcId="{0E988669-9CD4-4AC3-96FF-0F83AC761F38}" destId="{E9480979-2B2D-4FF2-84E9-095EDA1EA8CA}" srcOrd="1" destOrd="0" parTransId="{61CD737D-0109-49EB-868E-FD3F4D8A5D15}" sibTransId="{11E7E55E-1664-4491-BD66-449E72AE4D0E}"/>
    <dgm:cxn modelId="{97158EE7-8800-47C7-B0DF-0640DC562005}" type="presOf" srcId="{11E7E55E-1664-4491-BD66-449E72AE4D0E}" destId="{C31E0BE8-C3B3-483A-B31B-2E7240921F76}" srcOrd="0" destOrd="0" presId="urn:microsoft.com/office/officeart/2018/2/layout/IconCircleList"/>
    <dgm:cxn modelId="{36004CEE-5E4B-4052-8593-198DFBD2AF0D}" srcId="{0E988669-9CD4-4AC3-96FF-0F83AC761F38}" destId="{D4149754-91D2-49DA-814B-C4D79563879A}" srcOrd="2" destOrd="0" parTransId="{AD8FE410-3EC1-44A8-AF03-6D0382DE016D}" sibTransId="{E752D884-0C72-4916-B262-0D90FDDEF970}"/>
    <dgm:cxn modelId="{A7FAC643-F970-4897-A389-D52783E02C39}" type="presParOf" srcId="{8655FD62-EA67-47DF-93F1-DF6CCD0ADA60}" destId="{88A9AE7F-69C6-4E70-98B8-FC6CEEE00C97}" srcOrd="0" destOrd="0" presId="urn:microsoft.com/office/officeart/2018/2/layout/IconCircleList"/>
    <dgm:cxn modelId="{66206E04-1531-4B59-AFCC-1A5677E9B8E2}" type="presParOf" srcId="{88A9AE7F-69C6-4E70-98B8-FC6CEEE00C97}" destId="{54DDD949-49BB-4E9F-A744-B42F94F4AF2F}" srcOrd="0" destOrd="0" presId="urn:microsoft.com/office/officeart/2018/2/layout/IconCircleList"/>
    <dgm:cxn modelId="{9192D21B-CB62-4AA4-9950-0BB2ABEBE2AF}" type="presParOf" srcId="{54DDD949-49BB-4E9F-A744-B42F94F4AF2F}" destId="{78CBFC0F-AFD5-40DD-92E2-C921DAC780EB}" srcOrd="0" destOrd="0" presId="urn:microsoft.com/office/officeart/2018/2/layout/IconCircleList"/>
    <dgm:cxn modelId="{DB3DD615-74A0-42FB-8E4F-2D564BF565DA}" type="presParOf" srcId="{54DDD949-49BB-4E9F-A744-B42F94F4AF2F}" destId="{7A65C086-94F0-4616-831A-1525A8C5F5E8}" srcOrd="1" destOrd="0" presId="urn:microsoft.com/office/officeart/2018/2/layout/IconCircleList"/>
    <dgm:cxn modelId="{5E8B7BC8-3107-4D5A-B601-B3D0E2D15088}" type="presParOf" srcId="{54DDD949-49BB-4E9F-A744-B42F94F4AF2F}" destId="{E6AA26BB-6D25-486A-A7D7-2D8A056867DD}" srcOrd="2" destOrd="0" presId="urn:microsoft.com/office/officeart/2018/2/layout/IconCircleList"/>
    <dgm:cxn modelId="{5E5E14A1-5D89-42DA-9B9C-79434E957F21}" type="presParOf" srcId="{54DDD949-49BB-4E9F-A744-B42F94F4AF2F}" destId="{6F86CEFD-32C2-4573-B520-21E3C075F9C4}" srcOrd="3" destOrd="0" presId="urn:microsoft.com/office/officeart/2018/2/layout/IconCircleList"/>
    <dgm:cxn modelId="{FAC4849C-3319-4F7E-AEE6-946D60F6766F}" type="presParOf" srcId="{88A9AE7F-69C6-4E70-98B8-FC6CEEE00C97}" destId="{0A9BA620-D5FA-4B44-AC83-89100DCF3890}" srcOrd="1" destOrd="0" presId="urn:microsoft.com/office/officeart/2018/2/layout/IconCircleList"/>
    <dgm:cxn modelId="{156C4251-4B28-4AB8-8DC5-B76468FF5A81}" type="presParOf" srcId="{88A9AE7F-69C6-4E70-98B8-FC6CEEE00C97}" destId="{3C739045-944D-4DA7-94D5-B0EE10D1EBCE}" srcOrd="2" destOrd="0" presId="urn:microsoft.com/office/officeart/2018/2/layout/IconCircleList"/>
    <dgm:cxn modelId="{DBCC47BA-BBAF-4662-B836-7A9670C35EF9}" type="presParOf" srcId="{3C739045-944D-4DA7-94D5-B0EE10D1EBCE}" destId="{4A725C92-4A48-4F7D-86EA-072B47112A97}" srcOrd="0" destOrd="0" presId="urn:microsoft.com/office/officeart/2018/2/layout/IconCircleList"/>
    <dgm:cxn modelId="{E8D0C3EA-6D97-4E5B-9F4B-F372E003584B}" type="presParOf" srcId="{3C739045-944D-4DA7-94D5-B0EE10D1EBCE}" destId="{13C1BC1E-89FF-40AB-A37B-4AF874B22FC7}" srcOrd="1" destOrd="0" presId="urn:microsoft.com/office/officeart/2018/2/layout/IconCircleList"/>
    <dgm:cxn modelId="{21B9EC4E-7D2F-4423-BB06-9641CA276D35}" type="presParOf" srcId="{3C739045-944D-4DA7-94D5-B0EE10D1EBCE}" destId="{ACFD1F6C-D121-4D57-AD94-0003A62B4744}" srcOrd="2" destOrd="0" presId="urn:microsoft.com/office/officeart/2018/2/layout/IconCircleList"/>
    <dgm:cxn modelId="{2E27540C-6F2B-4BD7-AA5E-A6449A0B6013}" type="presParOf" srcId="{3C739045-944D-4DA7-94D5-B0EE10D1EBCE}" destId="{F9848F2E-BFBE-4A4D-AF16-1862F6B18865}" srcOrd="3" destOrd="0" presId="urn:microsoft.com/office/officeart/2018/2/layout/IconCircleList"/>
    <dgm:cxn modelId="{ADDADFE1-88B7-4272-A7F3-572F3D3290AA}" type="presParOf" srcId="{88A9AE7F-69C6-4E70-98B8-FC6CEEE00C97}" destId="{C31E0BE8-C3B3-483A-B31B-2E7240921F76}" srcOrd="3" destOrd="0" presId="urn:microsoft.com/office/officeart/2018/2/layout/IconCircleList"/>
    <dgm:cxn modelId="{7B27EC3F-D289-4CFB-9901-45A10999E53C}" type="presParOf" srcId="{88A9AE7F-69C6-4E70-98B8-FC6CEEE00C97}" destId="{B9F1E2A0-56F2-41C6-90A1-E825B438303A}" srcOrd="4" destOrd="0" presId="urn:microsoft.com/office/officeart/2018/2/layout/IconCircleList"/>
    <dgm:cxn modelId="{C8C57194-2FE9-47D7-AABD-35863D090064}" type="presParOf" srcId="{B9F1E2A0-56F2-41C6-90A1-E825B438303A}" destId="{7F5C7A7A-2FC7-4A7E-8EF2-D122E5653E26}" srcOrd="0" destOrd="0" presId="urn:microsoft.com/office/officeart/2018/2/layout/IconCircleList"/>
    <dgm:cxn modelId="{D7771254-5282-497A-A413-EE134206FB62}" type="presParOf" srcId="{B9F1E2A0-56F2-41C6-90A1-E825B438303A}" destId="{CFED17B2-96DA-42A9-9507-0A01D77FF770}" srcOrd="1" destOrd="0" presId="urn:microsoft.com/office/officeart/2018/2/layout/IconCircleList"/>
    <dgm:cxn modelId="{E5FB6FA2-6A3C-4F72-B402-308E8B20B09A}" type="presParOf" srcId="{B9F1E2A0-56F2-41C6-90A1-E825B438303A}" destId="{EA0BC9D4-C5F3-4E25-A23A-1CC3CDB2FE9C}" srcOrd="2" destOrd="0" presId="urn:microsoft.com/office/officeart/2018/2/layout/IconCircleList"/>
    <dgm:cxn modelId="{59A6CEBA-EA76-453B-8E49-88FEF6D84A55}" type="presParOf" srcId="{B9F1E2A0-56F2-41C6-90A1-E825B438303A}" destId="{F031C9E6-3A7B-4CEA-B32C-7D1EFDF63F06}" srcOrd="3" destOrd="0" presId="urn:microsoft.com/office/officeart/2018/2/layout/IconCircleList"/>
    <dgm:cxn modelId="{A444D73C-4B88-4182-BDED-87946972FEA4}" type="presParOf" srcId="{88A9AE7F-69C6-4E70-98B8-FC6CEEE00C97}" destId="{8CC0388C-3DE3-4EB9-9579-3789D142BFC2}" srcOrd="5" destOrd="0" presId="urn:microsoft.com/office/officeart/2018/2/layout/IconCircleList"/>
    <dgm:cxn modelId="{FAF8C2D1-9D86-4C6A-AA29-110BD8066152}" type="presParOf" srcId="{88A9AE7F-69C6-4E70-98B8-FC6CEEE00C97}" destId="{6BFF7BC6-BD0C-42C9-9D97-9017A298D993}" srcOrd="6" destOrd="0" presId="urn:microsoft.com/office/officeart/2018/2/layout/IconCircleList"/>
    <dgm:cxn modelId="{5809D9A1-0E72-4054-94D3-8E5B09B8C123}" type="presParOf" srcId="{6BFF7BC6-BD0C-42C9-9D97-9017A298D993}" destId="{C2759A66-946C-49F1-A261-B22528D13624}" srcOrd="0" destOrd="0" presId="urn:microsoft.com/office/officeart/2018/2/layout/IconCircleList"/>
    <dgm:cxn modelId="{AA7BC218-C6ED-4B64-B48B-C7CDC9983583}" type="presParOf" srcId="{6BFF7BC6-BD0C-42C9-9D97-9017A298D993}" destId="{2AE31CA8-2605-43E2-A650-0C32ED11D7B5}" srcOrd="1" destOrd="0" presId="urn:microsoft.com/office/officeart/2018/2/layout/IconCircleList"/>
    <dgm:cxn modelId="{C9CDC343-59A4-4F8E-9DC9-DB6F97B757E4}" type="presParOf" srcId="{6BFF7BC6-BD0C-42C9-9D97-9017A298D993}" destId="{70B067FB-B252-4BE9-8685-DE81F066845A}" srcOrd="2" destOrd="0" presId="urn:microsoft.com/office/officeart/2018/2/layout/IconCircleList"/>
    <dgm:cxn modelId="{F074C309-6256-41A5-A9EA-71AABE40857E}" type="presParOf" srcId="{6BFF7BC6-BD0C-42C9-9D97-9017A298D993}" destId="{A96416C4-1708-475E-8430-2CF514F437C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8E47E-8954-4737-943A-79F5DD3A67E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06ADF6F-63EC-4DBD-9160-13D892AD8FC7}">
      <dgm:prSet/>
      <dgm:spPr/>
      <dgm:t>
        <a:bodyPr anchor="ctr"/>
        <a:lstStyle/>
        <a:p>
          <a:r>
            <a:rPr lang="en-GB" b="0" i="0" dirty="0"/>
            <a:t>Meta must provide remedy for the harm it has contributed to – this should include a guarantee of non-repetition</a:t>
          </a:r>
          <a:endParaRPr lang="en-US" dirty="0"/>
        </a:p>
      </dgm:t>
    </dgm:pt>
    <dgm:pt modelId="{0ED830DE-9764-449B-9D09-5CEC8B8225DF}" type="parTrans" cxnId="{E8DF7B30-AA89-4E7A-BFD5-9CFAA44BDF78}">
      <dgm:prSet/>
      <dgm:spPr/>
      <dgm:t>
        <a:bodyPr/>
        <a:lstStyle/>
        <a:p>
          <a:endParaRPr lang="en-US"/>
        </a:p>
      </dgm:t>
    </dgm:pt>
    <dgm:pt modelId="{50F4DA6C-4A8C-48A4-AC55-4EC3C4BE1F24}" type="sibTrans" cxnId="{E8DF7B30-AA89-4E7A-BFD5-9CFAA44BDF78}">
      <dgm:prSet/>
      <dgm:spPr/>
      <dgm:t>
        <a:bodyPr/>
        <a:lstStyle/>
        <a:p>
          <a:endParaRPr lang="en-US"/>
        </a:p>
      </dgm:t>
    </dgm:pt>
    <dgm:pt modelId="{BF54E0F6-07CC-4AA9-8055-7830746E1DDB}">
      <dgm:prSet/>
      <dgm:spPr/>
      <dgm:t>
        <a:bodyPr anchor="t"/>
        <a:lstStyle/>
        <a:p>
          <a:r>
            <a:rPr lang="en-GB" b="0" i="0"/>
            <a:t>Current situation in Ethiopia requires urgent action</a:t>
          </a:r>
          <a:endParaRPr lang="en-US"/>
        </a:p>
      </dgm:t>
    </dgm:pt>
    <dgm:pt modelId="{D55EED10-3457-48F5-B140-74E1EE1E9DCE}" type="parTrans" cxnId="{71674C00-DF72-4C24-8A67-DC654C7B7E39}">
      <dgm:prSet/>
      <dgm:spPr/>
      <dgm:t>
        <a:bodyPr/>
        <a:lstStyle/>
        <a:p>
          <a:endParaRPr lang="en-US"/>
        </a:p>
      </dgm:t>
    </dgm:pt>
    <dgm:pt modelId="{D4F5586F-2BE1-4778-992F-4C74816228E6}" type="sibTrans" cxnId="{71674C00-DF72-4C24-8A67-DC654C7B7E39}">
      <dgm:prSet/>
      <dgm:spPr/>
      <dgm:t>
        <a:bodyPr/>
        <a:lstStyle/>
        <a:p>
          <a:endParaRPr lang="en-US"/>
        </a:p>
      </dgm:t>
    </dgm:pt>
    <dgm:pt modelId="{004DD4BC-9527-403C-975A-51DCC27C8A3D}">
      <dgm:prSet/>
      <dgm:spPr/>
      <dgm:t>
        <a:bodyPr/>
        <a:lstStyle/>
        <a:p>
          <a:r>
            <a:rPr lang="en-GB" b="0" i="0"/>
            <a:t>"What we saw in Myanmar and what we are seeing now in Ethiopia are only the beginning chapters of a story so terrifying no one wants to read to the end of it"</a:t>
          </a:r>
          <a:endParaRPr lang="en-US"/>
        </a:p>
      </dgm:t>
    </dgm:pt>
    <dgm:pt modelId="{EF4DFD0C-9A25-45FD-BA25-19F14F774D4C}" type="parTrans" cxnId="{2E37542C-974F-4E1A-9D5B-3E189E32C0EF}">
      <dgm:prSet/>
      <dgm:spPr/>
      <dgm:t>
        <a:bodyPr/>
        <a:lstStyle/>
        <a:p>
          <a:endParaRPr lang="en-US"/>
        </a:p>
      </dgm:t>
    </dgm:pt>
    <dgm:pt modelId="{74819981-F774-4AC0-B24A-7F8B5F7F0447}" type="sibTrans" cxnId="{2E37542C-974F-4E1A-9D5B-3E189E32C0EF}">
      <dgm:prSet/>
      <dgm:spPr/>
      <dgm:t>
        <a:bodyPr/>
        <a:lstStyle/>
        <a:p>
          <a:endParaRPr lang="en-US"/>
        </a:p>
      </dgm:t>
    </dgm:pt>
    <dgm:pt modelId="{60B7297C-704F-4F03-89C4-708FA2EE2DC2}">
      <dgm:prSet/>
      <dgm:spPr/>
      <dgm:t>
        <a:bodyPr anchor="t"/>
        <a:lstStyle/>
        <a:p>
          <a:r>
            <a:rPr lang="en-GB" b="0" i="0"/>
            <a:t>Reform of business model is a necessity</a:t>
          </a:r>
          <a:endParaRPr lang="en-US"/>
        </a:p>
      </dgm:t>
    </dgm:pt>
    <dgm:pt modelId="{BBA566C2-E2C6-4DFF-A182-9BEF082FA180}" type="parTrans" cxnId="{E56D7ED0-E1FB-4FCD-8614-259739E85F7E}">
      <dgm:prSet/>
      <dgm:spPr/>
      <dgm:t>
        <a:bodyPr/>
        <a:lstStyle/>
        <a:p>
          <a:endParaRPr lang="en-US"/>
        </a:p>
      </dgm:t>
    </dgm:pt>
    <dgm:pt modelId="{AD805FDD-0C04-4A00-A9D5-48ABE2C1A80E}" type="sibTrans" cxnId="{E56D7ED0-E1FB-4FCD-8614-259739E85F7E}">
      <dgm:prSet/>
      <dgm:spPr/>
      <dgm:t>
        <a:bodyPr/>
        <a:lstStyle/>
        <a:p>
          <a:endParaRPr lang="en-US"/>
        </a:p>
      </dgm:t>
    </dgm:pt>
    <dgm:pt modelId="{837F9360-41E1-4072-B5E3-C666A89202DD}" type="pres">
      <dgm:prSet presAssocID="{0468E47E-8954-4737-943A-79F5DD3A67E1}" presName="root" presStyleCnt="0">
        <dgm:presLayoutVars>
          <dgm:dir/>
          <dgm:resizeHandles val="exact"/>
        </dgm:presLayoutVars>
      </dgm:prSet>
      <dgm:spPr/>
    </dgm:pt>
    <dgm:pt modelId="{1E8F8068-1518-4258-9F5C-08B4D9C04B75}" type="pres">
      <dgm:prSet presAssocID="{0468E47E-8954-4737-943A-79F5DD3A67E1}" presName="container" presStyleCnt="0">
        <dgm:presLayoutVars>
          <dgm:dir/>
          <dgm:resizeHandles val="exact"/>
        </dgm:presLayoutVars>
      </dgm:prSet>
      <dgm:spPr/>
    </dgm:pt>
    <dgm:pt modelId="{3FA58A0C-3C18-49E5-BA62-83C2AC6CC852}" type="pres">
      <dgm:prSet presAssocID="{006ADF6F-63EC-4DBD-9160-13D892AD8FC7}" presName="compNode" presStyleCnt="0"/>
      <dgm:spPr/>
    </dgm:pt>
    <dgm:pt modelId="{7753ACCD-53A3-4C4F-A84E-DC55022D306B}" type="pres">
      <dgm:prSet presAssocID="{006ADF6F-63EC-4DBD-9160-13D892AD8FC7}" presName="iconBgRect" presStyleLbl="bgShp" presStyleIdx="0" presStyleCnt="4"/>
      <dgm:spPr/>
    </dgm:pt>
    <dgm:pt modelId="{A50FF973-9F22-469F-A0A9-B92C2C9C22C9}" type="pres">
      <dgm:prSet presAssocID="{006ADF6F-63EC-4DBD-9160-13D892AD8FC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982F426D-E0C8-4E15-B967-CBAB6A6B966C}" type="pres">
      <dgm:prSet presAssocID="{006ADF6F-63EC-4DBD-9160-13D892AD8FC7}" presName="spaceRect" presStyleCnt="0"/>
      <dgm:spPr/>
    </dgm:pt>
    <dgm:pt modelId="{B1295D6B-0D74-405E-9791-D597A8FD93F9}" type="pres">
      <dgm:prSet presAssocID="{006ADF6F-63EC-4DBD-9160-13D892AD8FC7}" presName="textRect" presStyleLbl="revTx" presStyleIdx="0" presStyleCnt="4" custLinFactNeighborY="10298">
        <dgm:presLayoutVars>
          <dgm:chMax val="1"/>
          <dgm:chPref val="1"/>
        </dgm:presLayoutVars>
      </dgm:prSet>
      <dgm:spPr/>
    </dgm:pt>
    <dgm:pt modelId="{C65B0635-A3C6-41E7-9FC1-7649B3021E0F}" type="pres">
      <dgm:prSet presAssocID="{50F4DA6C-4A8C-48A4-AC55-4EC3C4BE1F24}" presName="sibTrans" presStyleLbl="sibTrans2D1" presStyleIdx="0" presStyleCnt="0"/>
      <dgm:spPr/>
    </dgm:pt>
    <dgm:pt modelId="{8C3B9CF4-7775-43FF-9C34-4055FE757C17}" type="pres">
      <dgm:prSet presAssocID="{BF54E0F6-07CC-4AA9-8055-7830746E1DDB}" presName="compNode" presStyleCnt="0"/>
      <dgm:spPr/>
    </dgm:pt>
    <dgm:pt modelId="{F9293EDB-D03B-4E96-8327-03911BC51E2A}" type="pres">
      <dgm:prSet presAssocID="{BF54E0F6-07CC-4AA9-8055-7830746E1DDB}" presName="iconBgRect" presStyleLbl="bgShp" presStyleIdx="1" presStyleCnt="4"/>
      <dgm:spPr/>
    </dgm:pt>
    <dgm:pt modelId="{911F4EBE-3205-4088-BF6C-96F4CA09431E}" type="pres">
      <dgm:prSet presAssocID="{BF54E0F6-07CC-4AA9-8055-7830746E1D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6238FC69-373B-45BF-9A2C-C3C7AEE47CA6}" type="pres">
      <dgm:prSet presAssocID="{BF54E0F6-07CC-4AA9-8055-7830746E1DDB}" presName="spaceRect" presStyleCnt="0"/>
      <dgm:spPr/>
    </dgm:pt>
    <dgm:pt modelId="{13F3BEC5-E217-48D3-8E48-91C4726BBA81}" type="pres">
      <dgm:prSet presAssocID="{BF54E0F6-07CC-4AA9-8055-7830746E1DDB}" presName="textRect" presStyleLbl="revTx" presStyleIdx="1" presStyleCnt="4" custScaleY="53760">
        <dgm:presLayoutVars>
          <dgm:chMax val="1"/>
          <dgm:chPref val="1"/>
        </dgm:presLayoutVars>
      </dgm:prSet>
      <dgm:spPr/>
    </dgm:pt>
    <dgm:pt modelId="{6307F014-A6D5-48D4-8D3F-BB184B312ABA}" type="pres">
      <dgm:prSet presAssocID="{D4F5586F-2BE1-4778-992F-4C74816228E6}" presName="sibTrans" presStyleLbl="sibTrans2D1" presStyleIdx="0" presStyleCnt="0"/>
      <dgm:spPr/>
    </dgm:pt>
    <dgm:pt modelId="{31A4815A-FDB6-4942-97CA-61F3E91A3DC8}" type="pres">
      <dgm:prSet presAssocID="{004DD4BC-9527-403C-975A-51DCC27C8A3D}" presName="compNode" presStyleCnt="0"/>
      <dgm:spPr/>
    </dgm:pt>
    <dgm:pt modelId="{7B36A49A-351A-4859-9AE3-A97525A2DF72}" type="pres">
      <dgm:prSet presAssocID="{004DD4BC-9527-403C-975A-51DCC27C8A3D}" presName="iconBgRect" presStyleLbl="bgShp" presStyleIdx="2" presStyleCnt="4"/>
      <dgm:spPr/>
    </dgm:pt>
    <dgm:pt modelId="{B5E265A0-E426-4D2D-BE32-082C78341901}" type="pres">
      <dgm:prSet presAssocID="{004DD4BC-9527-403C-975A-51DCC27C8A3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7AB26E9C-8DEC-4902-87D3-5192ABBC65F7}" type="pres">
      <dgm:prSet presAssocID="{004DD4BC-9527-403C-975A-51DCC27C8A3D}" presName="spaceRect" presStyleCnt="0"/>
      <dgm:spPr/>
    </dgm:pt>
    <dgm:pt modelId="{A7496BBB-220C-4268-81EE-A02CCD3B83D0}" type="pres">
      <dgm:prSet presAssocID="{004DD4BC-9527-403C-975A-51DCC27C8A3D}" presName="textRect" presStyleLbl="revTx" presStyleIdx="2" presStyleCnt="4" custLinFactNeighborY="14418">
        <dgm:presLayoutVars>
          <dgm:chMax val="1"/>
          <dgm:chPref val="1"/>
        </dgm:presLayoutVars>
      </dgm:prSet>
      <dgm:spPr/>
    </dgm:pt>
    <dgm:pt modelId="{06BC921E-4912-4300-8D9A-3AE8B9E1766A}" type="pres">
      <dgm:prSet presAssocID="{74819981-F774-4AC0-B24A-7F8B5F7F0447}" presName="sibTrans" presStyleLbl="sibTrans2D1" presStyleIdx="0" presStyleCnt="0"/>
      <dgm:spPr/>
    </dgm:pt>
    <dgm:pt modelId="{263DA94D-A9A1-4ADA-A318-933BE1AADB94}" type="pres">
      <dgm:prSet presAssocID="{60B7297C-704F-4F03-89C4-708FA2EE2DC2}" presName="compNode" presStyleCnt="0"/>
      <dgm:spPr/>
    </dgm:pt>
    <dgm:pt modelId="{FD5A0EDC-F3F5-42C1-8322-6B0CCC3C4CB5}" type="pres">
      <dgm:prSet presAssocID="{60B7297C-704F-4F03-89C4-708FA2EE2DC2}" presName="iconBgRect" presStyleLbl="bgShp" presStyleIdx="3" presStyleCnt="4"/>
      <dgm:spPr/>
    </dgm:pt>
    <dgm:pt modelId="{6910CFC7-0545-422A-8DCB-D468E004AA83}" type="pres">
      <dgm:prSet presAssocID="{60B7297C-704F-4F03-89C4-708FA2EE2DC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9F611493-F02C-460B-AA91-C34E4D9EFE43}" type="pres">
      <dgm:prSet presAssocID="{60B7297C-704F-4F03-89C4-708FA2EE2DC2}" presName="spaceRect" presStyleCnt="0"/>
      <dgm:spPr/>
    </dgm:pt>
    <dgm:pt modelId="{90CD436C-BFD6-46EC-A4A0-A325F6151D81}" type="pres">
      <dgm:prSet presAssocID="{60B7297C-704F-4F03-89C4-708FA2EE2DC2}" presName="textRect" presStyleLbl="revTx" presStyleIdx="3" presStyleCnt="4" custScaleY="42591">
        <dgm:presLayoutVars>
          <dgm:chMax val="1"/>
          <dgm:chPref val="1"/>
        </dgm:presLayoutVars>
      </dgm:prSet>
      <dgm:spPr/>
    </dgm:pt>
  </dgm:ptLst>
  <dgm:cxnLst>
    <dgm:cxn modelId="{71674C00-DF72-4C24-8A67-DC654C7B7E39}" srcId="{0468E47E-8954-4737-943A-79F5DD3A67E1}" destId="{BF54E0F6-07CC-4AA9-8055-7830746E1DDB}" srcOrd="1" destOrd="0" parTransId="{D55EED10-3457-48F5-B140-74E1EE1E9DCE}" sibTransId="{D4F5586F-2BE1-4778-992F-4C74816228E6}"/>
    <dgm:cxn modelId="{F5BCDF22-9BA6-4AEC-80B7-BBF0F2896D24}" type="presOf" srcId="{BF54E0F6-07CC-4AA9-8055-7830746E1DDB}" destId="{13F3BEC5-E217-48D3-8E48-91C4726BBA81}" srcOrd="0" destOrd="0" presId="urn:microsoft.com/office/officeart/2018/2/layout/IconCircleList"/>
    <dgm:cxn modelId="{2ABF7B24-EF07-424B-9F1A-67626825B511}" type="presOf" srcId="{004DD4BC-9527-403C-975A-51DCC27C8A3D}" destId="{A7496BBB-220C-4268-81EE-A02CCD3B83D0}" srcOrd="0" destOrd="0" presId="urn:microsoft.com/office/officeart/2018/2/layout/IconCircleList"/>
    <dgm:cxn modelId="{1FAD3129-186A-4F21-B7D6-BDB5FCEB2F8B}" type="presOf" srcId="{0468E47E-8954-4737-943A-79F5DD3A67E1}" destId="{837F9360-41E1-4072-B5E3-C666A89202DD}" srcOrd="0" destOrd="0" presId="urn:microsoft.com/office/officeart/2018/2/layout/IconCircleList"/>
    <dgm:cxn modelId="{2B889F2B-EDA5-4BED-B71E-978A9CD72371}" type="presOf" srcId="{50F4DA6C-4A8C-48A4-AC55-4EC3C4BE1F24}" destId="{C65B0635-A3C6-41E7-9FC1-7649B3021E0F}" srcOrd="0" destOrd="0" presId="urn:microsoft.com/office/officeart/2018/2/layout/IconCircleList"/>
    <dgm:cxn modelId="{2E37542C-974F-4E1A-9D5B-3E189E32C0EF}" srcId="{0468E47E-8954-4737-943A-79F5DD3A67E1}" destId="{004DD4BC-9527-403C-975A-51DCC27C8A3D}" srcOrd="2" destOrd="0" parTransId="{EF4DFD0C-9A25-45FD-BA25-19F14F774D4C}" sibTransId="{74819981-F774-4AC0-B24A-7F8B5F7F0447}"/>
    <dgm:cxn modelId="{E8DF7B30-AA89-4E7A-BFD5-9CFAA44BDF78}" srcId="{0468E47E-8954-4737-943A-79F5DD3A67E1}" destId="{006ADF6F-63EC-4DBD-9160-13D892AD8FC7}" srcOrd="0" destOrd="0" parTransId="{0ED830DE-9764-449B-9D09-5CEC8B8225DF}" sibTransId="{50F4DA6C-4A8C-48A4-AC55-4EC3C4BE1F24}"/>
    <dgm:cxn modelId="{29B01535-A183-45F8-9DAC-0460CE83783B}" type="presOf" srcId="{006ADF6F-63EC-4DBD-9160-13D892AD8FC7}" destId="{B1295D6B-0D74-405E-9791-D597A8FD93F9}" srcOrd="0" destOrd="0" presId="urn:microsoft.com/office/officeart/2018/2/layout/IconCircleList"/>
    <dgm:cxn modelId="{517CE965-E35A-45EA-8BC8-C5ABA5735730}" type="presOf" srcId="{74819981-F774-4AC0-B24A-7F8B5F7F0447}" destId="{06BC921E-4912-4300-8D9A-3AE8B9E1766A}" srcOrd="0" destOrd="0" presId="urn:microsoft.com/office/officeart/2018/2/layout/IconCircleList"/>
    <dgm:cxn modelId="{B53F01A3-18E0-458C-9E0E-5D5F15B59E68}" type="presOf" srcId="{D4F5586F-2BE1-4778-992F-4C74816228E6}" destId="{6307F014-A6D5-48D4-8D3F-BB184B312ABA}" srcOrd="0" destOrd="0" presId="urn:microsoft.com/office/officeart/2018/2/layout/IconCircleList"/>
    <dgm:cxn modelId="{E56D7ED0-E1FB-4FCD-8614-259739E85F7E}" srcId="{0468E47E-8954-4737-943A-79F5DD3A67E1}" destId="{60B7297C-704F-4F03-89C4-708FA2EE2DC2}" srcOrd="3" destOrd="0" parTransId="{BBA566C2-E2C6-4DFF-A182-9BEF082FA180}" sibTransId="{AD805FDD-0C04-4A00-A9D5-48ABE2C1A80E}"/>
    <dgm:cxn modelId="{986979FB-D00D-4564-8F2B-AD3B7910A48D}" type="presOf" srcId="{60B7297C-704F-4F03-89C4-708FA2EE2DC2}" destId="{90CD436C-BFD6-46EC-A4A0-A325F6151D81}" srcOrd="0" destOrd="0" presId="urn:microsoft.com/office/officeart/2018/2/layout/IconCircleList"/>
    <dgm:cxn modelId="{277240A0-B6BD-4523-8AEC-508D793CE1ED}" type="presParOf" srcId="{837F9360-41E1-4072-B5E3-C666A89202DD}" destId="{1E8F8068-1518-4258-9F5C-08B4D9C04B75}" srcOrd="0" destOrd="0" presId="urn:microsoft.com/office/officeart/2018/2/layout/IconCircleList"/>
    <dgm:cxn modelId="{46A5D5FF-4735-4218-8D14-61C6BB8C8167}" type="presParOf" srcId="{1E8F8068-1518-4258-9F5C-08B4D9C04B75}" destId="{3FA58A0C-3C18-49E5-BA62-83C2AC6CC852}" srcOrd="0" destOrd="0" presId="urn:microsoft.com/office/officeart/2018/2/layout/IconCircleList"/>
    <dgm:cxn modelId="{E7884C8F-BB74-482A-9730-4C09B40C9375}" type="presParOf" srcId="{3FA58A0C-3C18-49E5-BA62-83C2AC6CC852}" destId="{7753ACCD-53A3-4C4F-A84E-DC55022D306B}" srcOrd="0" destOrd="0" presId="urn:microsoft.com/office/officeart/2018/2/layout/IconCircleList"/>
    <dgm:cxn modelId="{A1ACF5B6-B87E-4828-819A-22CC07C38A5C}" type="presParOf" srcId="{3FA58A0C-3C18-49E5-BA62-83C2AC6CC852}" destId="{A50FF973-9F22-469F-A0A9-B92C2C9C22C9}" srcOrd="1" destOrd="0" presId="urn:microsoft.com/office/officeart/2018/2/layout/IconCircleList"/>
    <dgm:cxn modelId="{B49A1586-B89B-46E6-A7E2-A9693B0B72D9}" type="presParOf" srcId="{3FA58A0C-3C18-49E5-BA62-83C2AC6CC852}" destId="{982F426D-E0C8-4E15-B967-CBAB6A6B966C}" srcOrd="2" destOrd="0" presId="urn:microsoft.com/office/officeart/2018/2/layout/IconCircleList"/>
    <dgm:cxn modelId="{A07EC135-CABA-4680-934F-0DC2343E727C}" type="presParOf" srcId="{3FA58A0C-3C18-49E5-BA62-83C2AC6CC852}" destId="{B1295D6B-0D74-405E-9791-D597A8FD93F9}" srcOrd="3" destOrd="0" presId="urn:microsoft.com/office/officeart/2018/2/layout/IconCircleList"/>
    <dgm:cxn modelId="{1C84F975-960D-402F-A9A0-1D4BF9CDA1CB}" type="presParOf" srcId="{1E8F8068-1518-4258-9F5C-08B4D9C04B75}" destId="{C65B0635-A3C6-41E7-9FC1-7649B3021E0F}" srcOrd="1" destOrd="0" presId="urn:microsoft.com/office/officeart/2018/2/layout/IconCircleList"/>
    <dgm:cxn modelId="{DA91BC84-3A1C-4297-8C97-75D93044F5E8}" type="presParOf" srcId="{1E8F8068-1518-4258-9F5C-08B4D9C04B75}" destId="{8C3B9CF4-7775-43FF-9C34-4055FE757C17}" srcOrd="2" destOrd="0" presId="urn:microsoft.com/office/officeart/2018/2/layout/IconCircleList"/>
    <dgm:cxn modelId="{B71AD96C-7F71-45DA-A5B8-0F8D88409B0F}" type="presParOf" srcId="{8C3B9CF4-7775-43FF-9C34-4055FE757C17}" destId="{F9293EDB-D03B-4E96-8327-03911BC51E2A}" srcOrd="0" destOrd="0" presId="urn:microsoft.com/office/officeart/2018/2/layout/IconCircleList"/>
    <dgm:cxn modelId="{1A02847A-D8A4-4BF5-8FB8-F7DC3E9F4F24}" type="presParOf" srcId="{8C3B9CF4-7775-43FF-9C34-4055FE757C17}" destId="{911F4EBE-3205-4088-BF6C-96F4CA09431E}" srcOrd="1" destOrd="0" presId="urn:microsoft.com/office/officeart/2018/2/layout/IconCircleList"/>
    <dgm:cxn modelId="{1ACEF159-5D43-44C8-8EA4-B5424696B7F3}" type="presParOf" srcId="{8C3B9CF4-7775-43FF-9C34-4055FE757C17}" destId="{6238FC69-373B-45BF-9A2C-C3C7AEE47CA6}" srcOrd="2" destOrd="0" presId="urn:microsoft.com/office/officeart/2018/2/layout/IconCircleList"/>
    <dgm:cxn modelId="{1CE0AD0A-1750-4479-93FE-BD6773393CF1}" type="presParOf" srcId="{8C3B9CF4-7775-43FF-9C34-4055FE757C17}" destId="{13F3BEC5-E217-48D3-8E48-91C4726BBA81}" srcOrd="3" destOrd="0" presId="urn:microsoft.com/office/officeart/2018/2/layout/IconCircleList"/>
    <dgm:cxn modelId="{8B953F51-7AE3-46EC-A9CA-F5C742F9A178}" type="presParOf" srcId="{1E8F8068-1518-4258-9F5C-08B4D9C04B75}" destId="{6307F014-A6D5-48D4-8D3F-BB184B312ABA}" srcOrd="3" destOrd="0" presId="urn:microsoft.com/office/officeart/2018/2/layout/IconCircleList"/>
    <dgm:cxn modelId="{9ACB4851-DBCD-4E07-9F19-48CDAE98BA66}" type="presParOf" srcId="{1E8F8068-1518-4258-9F5C-08B4D9C04B75}" destId="{31A4815A-FDB6-4942-97CA-61F3E91A3DC8}" srcOrd="4" destOrd="0" presId="urn:microsoft.com/office/officeart/2018/2/layout/IconCircleList"/>
    <dgm:cxn modelId="{F1EC9388-CA0B-475F-A589-CC88E4E5FFA6}" type="presParOf" srcId="{31A4815A-FDB6-4942-97CA-61F3E91A3DC8}" destId="{7B36A49A-351A-4859-9AE3-A97525A2DF72}" srcOrd="0" destOrd="0" presId="urn:microsoft.com/office/officeart/2018/2/layout/IconCircleList"/>
    <dgm:cxn modelId="{91FEC453-F723-4739-973E-B84069CEDE99}" type="presParOf" srcId="{31A4815A-FDB6-4942-97CA-61F3E91A3DC8}" destId="{B5E265A0-E426-4D2D-BE32-082C78341901}" srcOrd="1" destOrd="0" presId="urn:microsoft.com/office/officeart/2018/2/layout/IconCircleList"/>
    <dgm:cxn modelId="{FE4E3658-FA56-43BB-AC39-85EA05944185}" type="presParOf" srcId="{31A4815A-FDB6-4942-97CA-61F3E91A3DC8}" destId="{7AB26E9C-8DEC-4902-87D3-5192ABBC65F7}" srcOrd="2" destOrd="0" presId="urn:microsoft.com/office/officeart/2018/2/layout/IconCircleList"/>
    <dgm:cxn modelId="{E9993212-9DBC-49A6-B8A1-E39DAE026956}" type="presParOf" srcId="{31A4815A-FDB6-4942-97CA-61F3E91A3DC8}" destId="{A7496BBB-220C-4268-81EE-A02CCD3B83D0}" srcOrd="3" destOrd="0" presId="urn:microsoft.com/office/officeart/2018/2/layout/IconCircleList"/>
    <dgm:cxn modelId="{B1B93AE3-53DC-4C56-A87D-974C837EFEC5}" type="presParOf" srcId="{1E8F8068-1518-4258-9F5C-08B4D9C04B75}" destId="{06BC921E-4912-4300-8D9A-3AE8B9E1766A}" srcOrd="5" destOrd="0" presId="urn:microsoft.com/office/officeart/2018/2/layout/IconCircleList"/>
    <dgm:cxn modelId="{29A22781-6C2E-4D8A-95F5-BDCBF49FED6E}" type="presParOf" srcId="{1E8F8068-1518-4258-9F5C-08B4D9C04B75}" destId="{263DA94D-A9A1-4ADA-A318-933BE1AADB94}" srcOrd="6" destOrd="0" presId="urn:microsoft.com/office/officeart/2018/2/layout/IconCircleList"/>
    <dgm:cxn modelId="{995FE76D-C49A-4FA9-B68D-AA04D3AC42B0}" type="presParOf" srcId="{263DA94D-A9A1-4ADA-A318-933BE1AADB94}" destId="{FD5A0EDC-F3F5-42C1-8322-6B0CCC3C4CB5}" srcOrd="0" destOrd="0" presId="urn:microsoft.com/office/officeart/2018/2/layout/IconCircleList"/>
    <dgm:cxn modelId="{358D1C52-7338-414F-9D77-4A5CA8791386}" type="presParOf" srcId="{263DA94D-A9A1-4ADA-A318-933BE1AADB94}" destId="{6910CFC7-0545-422A-8DCB-D468E004AA83}" srcOrd="1" destOrd="0" presId="urn:microsoft.com/office/officeart/2018/2/layout/IconCircleList"/>
    <dgm:cxn modelId="{E70AD8EC-CA2E-4E6F-BEA2-ED79E8D72DB9}" type="presParOf" srcId="{263DA94D-A9A1-4ADA-A318-933BE1AADB94}" destId="{9F611493-F02C-460B-AA91-C34E4D9EFE43}" srcOrd="2" destOrd="0" presId="urn:microsoft.com/office/officeart/2018/2/layout/IconCircleList"/>
    <dgm:cxn modelId="{9781612B-6967-4C94-860B-0201E446D41A}" type="presParOf" srcId="{263DA94D-A9A1-4ADA-A318-933BE1AADB94}" destId="{90CD436C-BFD6-46EC-A4A0-A325F6151D8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BFC0F-AFD5-40DD-92E2-C921DAC780EB}">
      <dsp:nvSpPr>
        <dsp:cNvPr id="0" name=""/>
        <dsp:cNvSpPr/>
      </dsp:nvSpPr>
      <dsp:spPr>
        <a:xfrm>
          <a:off x="60191" y="273824"/>
          <a:ext cx="1496460" cy="14964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5C086-94F0-4616-831A-1525A8C5F5E8}">
      <dsp:nvSpPr>
        <dsp:cNvPr id="0" name=""/>
        <dsp:cNvSpPr/>
      </dsp:nvSpPr>
      <dsp:spPr>
        <a:xfrm>
          <a:off x="374447" y="588081"/>
          <a:ext cx="867946" cy="8679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86CEFD-32C2-4573-B520-21E3C075F9C4}">
      <dsp:nvSpPr>
        <dsp:cNvPr id="0" name=""/>
        <dsp:cNvSpPr/>
      </dsp:nvSpPr>
      <dsp:spPr>
        <a:xfrm>
          <a:off x="1846492" y="602596"/>
          <a:ext cx="3527369" cy="149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GB" sz="2100" kern="1200"/>
            <a:t>'Meaningful Social Interactions': a development that doubled down on engagement-based business model</a:t>
          </a:r>
          <a:endParaRPr lang="en-US" sz="2100" kern="1200"/>
        </a:p>
      </dsp:txBody>
      <dsp:txXfrm>
        <a:off x="1846492" y="602596"/>
        <a:ext cx="3527369" cy="1496460"/>
      </dsp:txXfrm>
    </dsp:sp>
    <dsp:sp modelId="{4A725C92-4A48-4F7D-86EA-072B47112A97}">
      <dsp:nvSpPr>
        <dsp:cNvPr id="0" name=""/>
        <dsp:cNvSpPr/>
      </dsp:nvSpPr>
      <dsp:spPr>
        <a:xfrm>
          <a:off x="6019308" y="273824"/>
          <a:ext cx="1496460" cy="14964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1BC1E-89FF-40AB-A37B-4AF874B22FC7}">
      <dsp:nvSpPr>
        <dsp:cNvPr id="0" name=""/>
        <dsp:cNvSpPr/>
      </dsp:nvSpPr>
      <dsp:spPr>
        <a:xfrm>
          <a:off x="6333565" y="588081"/>
          <a:ext cx="867946" cy="8679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848F2E-BFBE-4A4D-AF16-1862F6B18865}">
      <dsp:nvSpPr>
        <dsp:cNvPr id="0" name=""/>
        <dsp:cNvSpPr/>
      </dsp:nvSpPr>
      <dsp:spPr>
        <a:xfrm>
          <a:off x="7836438" y="273824"/>
          <a:ext cx="3527369" cy="149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GB" sz="2100" kern="1200"/>
            <a:t>Comments and reshares prioritised for amplification</a:t>
          </a:r>
          <a:endParaRPr lang="en-US" sz="2100" kern="1200"/>
        </a:p>
      </dsp:txBody>
      <dsp:txXfrm>
        <a:off x="7836438" y="273824"/>
        <a:ext cx="3527369" cy="1496460"/>
      </dsp:txXfrm>
    </dsp:sp>
    <dsp:sp modelId="{7F5C7A7A-2FC7-4A7E-8EF2-D122E5653E26}">
      <dsp:nvSpPr>
        <dsp:cNvPr id="0" name=""/>
        <dsp:cNvSpPr/>
      </dsp:nvSpPr>
      <dsp:spPr>
        <a:xfrm>
          <a:off x="60191" y="2495461"/>
          <a:ext cx="1496460" cy="14964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D17B2-96DA-42A9-9507-0A01D77FF770}">
      <dsp:nvSpPr>
        <dsp:cNvPr id="0" name=""/>
        <dsp:cNvSpPr/>
      </dsp:nvSpPr>
      <dsp:spPr>
        <a:xfrm>
          <a:off x="374447" y="2809718"/>
          <a:ext cx="867946" cy="8679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31C9E6-3A7B-4CEA-B32C-7D1EFDF63F06}">
      <dsp:nvSpPr>
        <dsp:cNvPr id="0" name=""/>
        <dsp:cNvSpPr/>
      </dsp:nvSpPr>
      <dsp:spPr>
        <a:xfrm>
          <a:off x="1877321" y="2495461"/>
          <a:ext cx="3527369" cy="149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GB" sz="2100" kern="1200"/>
            <a:t>Engagement hard-wired into the business model</a:t>
          </a:r>
          <a:endParaRPr lang="en-US" sz="2100" kern="1200"/>
        </a:p>
      </dsp:txBody>
      <dsp:txXfrm>
        <a:off x="1877321" y="2495461"/>
        <a:ext cx="3527369" cy="1496460"/>
      </dsp:txXfrm>
    </dsp:sp>
    <dsp:sp modelId="{C2759A66-946C-49F1-A261-B22528D13624}">
      <dsp:nvSpPr>
        <dsp:cNvPr id="0" name=""/>
        <dsp:cNvSpPr/>
      </dsp:nvSpPr>
      <dsp:spPr>
        <a:xfrm>
          <a:off x="6019308" y="2495461"/>
          <a:ext cx="1496460" cy="14964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E31CA8-2605-43E2-A650-0C32ED11D7B5}">
      <dsp:nvSpPr>
        <dsp:cNvPr id="0" name=""/>
        <dsp:cNvSpPr/>
      </dsp:nvSpPr>
      <dsp:spPr>
        <a:xfrm>
          <a:off x="6333565" y="2809718"/>
          <a:ext cx="867946" cy="8679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6416C4-1708-475E-8430-2CF514F437C5}">
      <dsp:nvSpPr>
        <dsp:cNvPr id="0" name=""/>
        <dsp:cNvSpPr/>
      </dsp:nvSpPr>
      <dsp:spPr>
        <a:xfrm>
          <a:off x="7836438" y="2495461"/>
          <a:ext cx="3527369" cy="149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GB" sz="2100" kern="1200"/>
            <a:t>MSI prioritised over mitigation measures</a:t>
          </a:r>
          <a:endParaRPr lang="en-US" sz="2100" kern="1200"/>
        </a:p>
      </dsp:txBody>
      <dsp:txXfrm>
        <a:off x="7836438" y="2495461"/>
        <a:ext cx="3527369" cy="1496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3ACCD-53A3-4C4F-A84E-DC55022D306B}">
      <dsp:nvSpPr>
        <dsp:cNvPr id="0" name=""/>
        <dsp:cNvSpPr/>
      </dsp:nvSpPr>
      <dsp:spPr>
        <a:xfrm>
          <a:off x="60191" y="445739"/>
          <a:ext cx="1496460" cy="14964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0FF973-9F22-469F-A0A9-B92C2C9C22C9}">
      <dsp:nvSpPr>
        <dsp:cNvPr id="0" name=""/>
        <dsp:cNvSpPr/>
      </dsp:nvSpPr>
      <dsp:spPr>
        <a:xfrm>
          <a:off x="374447" y="759996"/>
          <a:ext cx="867946" cy="8679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295D6B-0D74-405E-9791-D597A8FD93F9}">
      <dsp:nvSpPr>
        <dsp:cNvPr id="0" name=""/>
        <dsp:cNvSpPr/>
      </dsp:nvSpPr>
      <dsp:spPr>
        <a:xfrm>
          <a:off x="1877321" y="599845"/>
          <a:ext cx="3527369" cy="149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b="0" i="0" kern="1200" dirty="0"/>
            <a:t>Meta must provide remedy for the harm it has contributed to – this should include a guarantee of non-repetition</a:t>
          </a:r>
          <a:endParaRPr lang="en-US" sz="1900" kern="1200" dirty="0"/>
        </a:p>
      </dsp:txBody>
      <dsp:txXfrm>
        <a:off x="1877321" y="599845"/>
        <a:ext cx="3527369" cy="1496460"/>
      </dsp:txXfrm>
    </dsp:sp>
    <dsp:sp modelId="{F9293EDB-D03B-4E96-8327-03911BC51E2A}">
      <dsp:nvSpPr>
        <dsp:cNvPr id="0" name=""/>
        <dsp:cNvSpPr/>
      </dsp:nvSpPr>
      <dsp:spPr>
        <a:xfrm>
          <a:off x="6019308" y="445739"/>
          <a:ext cx="1496460" cy="14964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F4EBE-3205-4088-BF6C-96F4CA09431E}">
      <dsp:nvSpPr>
        <dsp:cNvPr id="0" name=""/>
        <dsp:cNvSpPr/>
      </dsp:nvSpPr>
      <dsp:spPr>
        <a:xfrm>
          <a:off x="6333565" y="759996"/>
          <a:ext cx="867946" cy="8679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3BEC5-E217-48D3-8E48-91C4726BBA81}">
      <dsp:nvSpPr>
        <dsp:cNvPr id="0" name=""/>
        <dsp:cNvSpPr/>
      </dsp:nvSpPr>
      <dsp:spPr>
        <a:xfrm>
          <a:off x="7836438" y="791721"/>
          <a:ext cx="3527369" cy="80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pPr>
          <a:r>
            <a:rPr lang="en-GB" sz="1900" b="0" i="0" kern="1200"/>
            <a:t>Current situation in Ethiopia requires urgent action</a:t>
          </a:r>
          <a:endParaRPr lang="en-US" sz="1900" kern="1200"/>
        </a:p>
      </dsp:txBody>
      <dsp:txXfrm>
        <a:off x="7836438" y="791721"/>
        <a:ext cx="3527369" cy="804496"/>
      </dsp:txXfrm>
    </dsp:sp>
    <dsp:sp modelId="{7B36A49A-351A-4859-9AE3-A97525A2DF72}">
      <dsp:nvSpPr>
        <dsp:cNvPr id="0" name=""/>
        <dsp:cNvSpPr/>
      </dsp:nvSpPr>
      <dsp:spPr>
        <a:xfrm>
          <a:off x="60191" y="2737800"/>
          <a:ext cx="1496460" cy="14964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265A0-E426-4D2D-BE32-082C78341901}">
      <dsp:nvSpPr>
        <dsp:cNvPr id="0" name=""/>
        <dsp:cNvSpPr/>
      </dsp:nvSpPr>
      <dsp:spPr>
        <a:xfrm>
          <a:off x="374447" y="3052056"/>
          <a:ext cx="867946" cy="8679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496BBB-220C-4268-81EE-A02CCD3B83D0}">
      <dsp:nvSpPr>
        <dsp:cNvPr id="0" name=""/>
        <dsp:cNvSpPr/>
      </dsp:nvSpPr>
      <dsp:spPr>
        <a:xfrm>
          <a:off x="1877321" y="2953559"/>
          <a:ext cx="3527369" cy="149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b="0" i="0" kern="1200"/>
            <a:t>"What we saw in Myanmar and what we are seeing now in Ethiopia are only the beginning chapters of a story so terrifying no one wants to read to the end of it"</a:t>
          </a:r>
          <a:endParaRPr lang="en-US" sz="1900" kern="1200"/>
        </a:p>
      </dsp:txBody>
      <dsp:txXfrm>
        <a:off x="1877321" y="2953559"/>
        <a:ext cx="3527369" cy="1496460"/>
      </dsp:txXfrm>
    </dsp:sp>
    <dsp:sp modelId="{FD5A0EDC-F3F5-42C1-8322-6B0CCC3C4CB5}">
      <dsp:nvSpPr>
        <dsp:cNvPr id="0" name=""/>
        <dsp:cNvSpPr/>
      </dsp:nvSpPr>
      <dsp:spPr>
        <a:xfrm>
          <a:off x="6019308" y="2737800"/>
          <a:ext cx="1496460" cy="14964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0CFC7-0545-422A-8DCB-D468E004AA83}">
      <dsp:nvSpPr>
        <dsp:cNvPr id="0" name=""/>
        <dsp:cNvSpPr/>
      </dsp:nvSpPr>
      <dsp:spPr>
        <a:xfrm>
          <a:off x="6333565" y="3052056"/>
          <a:ext cx="867946" cy="8679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CD436C-BFD6-46EC-A4A0-A325F6151D81}">
      <dsp:nvSpPr>
        <dsp:cNvPr id="0" name=""/>
        <dsp:cNvSpPr/>
      </dsp:nvSpPr>
      <dsp:spPr>
        <a:xfrm>
          <a:off x="7836438" y="3167351"/>
          <a:ext cx="3527369" cy="637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pPr>
          <a:r>
            <a:rPr lang="en-GB" sz="1900" b="0" i="0" kern="1200"/>
            <a:t>Reform of business model is a necessity</a:t>
          </a:r>
          <a:endParaRPr lang="en-US" sz="1900" kern="1200"/>
        </a:p>
      </dsp:txBody>
      <dsp:txXfrm>
        <a:off x="7836438" y="3167351"/>
        <a:ext cx="3527369" cy="63735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6E130-01A6-9A4B-923F-91423E0174D1}" type="datetimeFigureOut">
              <a:rPr lang="en-US" smtClean="0"/>
              <a:t>11/16/23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CBE76-A996-C940-B0E2-5A8D226FBD74}" type="slidenum">
              <a:rPr lang="en-US" smtClean="0"/>
              <a:t>‹#›</a:t>
            </a:fld>
            <a:endParaRPr lang="en-US"/>
          </a:p>
        </p:txBody>
      </p:sp>
    </p:spTree>
    <p:extLst>
      <p:ext uri="{BB962C8B-B14F-4D97-AF65-F5344CB8AC3E}">
        <p14:creationId xmlns:p14="http://schemas.microsoft.com/office/powerpoint/2010/main" val="3906594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53079-8110-9247-884C-569CE82D87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09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000" y="612001"/>
            <a:ext cx="11424000" cy="832216"/>
          </a:xfrm>
        </p:spPr>
        <p:txBody>
          <a:bodyPr>
            <a:spAutoFit/>
          </a:bodyPr>
          <a:lstStyle>
            <a:lvl1pPr>
              <a:lnSpc>
                <a:spcPts val="6400"/>
              </a:lnSpc>
              <a:defRPr sz="6400" u="none" cap="all" baseline="0">
                <a:solidFill>
                  <a:schemeClr val="tx1"/>
                </a:solidFill>
              </a:defRPr>
            </a:lvl1pPr>
          </a:lstStyle>
          <a:p>
            <a:r>
              <a:rPr lang="en-US" sz="6400" b="1" kern="120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 ADD HIGHLIGHT</a:t>
            </a:r>
            <a:endParaRPr lang="en-US"/>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Update from the Big Tech Accountability team</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1F7B-9196-D340-9E18-D569EA56A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p:cNvCxnSpPr/>
          <p:nvPr userDrawn="1"/>
        </p:nvCxnSpPr>
        <p:spPr>
          <a:xfrm>
            <a:off x="383118" y="6037200"/>
            <a:ext cx="1142488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384000" y="1620000"/>
            <a:ext cx="11424000" cy="426574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4367" y="6156000"/>
            <a:ext cx="1373632" cy="431292"/>
          </a:xfrm>
          <a:prstGeom prst="rect">
            <a:avLst/>
          </a:prstGeom>
        </p:spPr>
      </p:pic>
    </p:spTree>
    <p:extLst>
      <p:ext uri="{BB962C8B-B14F-4D97-AF65-F5344CB8AC3E}">
        <p14:creationId xmlns:p14="http://schemas.microsoft.com/office/powerpoint/2010/main" val="226779073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CD08-6115-4FB7-9C5A-5102908FED24}"/>
              </a:ext>
            </a:extLst>
          </p:cNvPr>
          <p:cNvSpPr>
            <a:spLocks noGrp="1"/>
          </p:cNvSpPr>
          <p:nvPr>
            <p:ph type="ctrTitle"/>
          </p:nvPr>
        </p:nvSpPr>
        <p:spPr>
          <a:xfrm>
            <a:off x="1524000" y="1339179"/>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CB521A-2941-4C60-B249-2FCC7A716E6D}"/>
              </a:ext>
            </a:extLst>
          </p:cNvPr>
          <p:cNvSpPr>
            <a:spLocks noGrp="1"/>
          </p:cNvSpPr>
          <p:nvPr>
            <p:ph type="subTitle" idx="1"/>
          </p:nvPr>
        </p:nvSpPr>
        <p:spPr>
          <a:xfrm>
            <a:off x="1524000" y="3818854"/>
            <a:ext cx="9144000" cy="1655762"/>
          </a:xfrm>
        </p:spPr>
        <p:txBody>
          <a:bodyPr/>
          <a:lstStyle>
            <a:lvl1pPr marL="0" indent="0" algn="ctr">
              <a:buNone/>
              <a:defRPr sz="2400">
                <a:solidFill>
                  <a:srgbClr val="FC9B3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5C8BD3-F865-47DF-BAB0-CD33662E16A3}"/>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5" name="Footer Placeholder 4">
            <a:extLst>
              <a:ext uri="{FF2B5EF4-FFF2-40B4-BE49-F238E27FC236}">
                <a16:creationId xmlns:a16="http://schemas.microsoft.com/office/drawing/2014/main" id="{6AD64510-79CF-4BBA-B5C9-0C4F3E504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7E742-D02F-43B6-88FE-0C24E5A4523A}"/>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8" name="Picture 7">
            <a:extLst>
              <a:ext uri="{FF2B5EF4-FFF2-40B4-BE49-F238E27FC236}">
                <a16:creationId xmlns:a16="http://schemas.microsoft.com/office/drawing/2014/main" id="{29A00B4F-D451-4898-979A-E918C57FF2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2940" y="207645"/>
            <a:ext cx="3246120" cy="1009002"/>
          </a:xfrm>
          <a:prstGeom prst="rect">
            <a:avLst/>
          </a:prstGeom>
        </p:spPr>
      </p:pic>
    </p:spTree>
    <p:extLst>
      <p:ext uri="{BB962C8B-B14F-4D97-AF65-F5344CB8AC3E}">
        <p14:creationId xmlns:p14="http://schemas.microsoft.com/office/powerpoint/2010/main" val="896756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D41A-1532-40EB-8121-9FA258FA15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92185-62C4-4E95-8E9D-A2F5838468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89754-5343-450D-90A2-F69C74DE3B4A}"/>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5" name="Footer Placeholder 4">
            <a:extLst>
              <a:ext uri="{FF2B5EF4-FFF2-40B4-BE49-F238E27FC236}">
                <a16:creationId xmlns:a16="http://schemas.microsoft.com/office/drawing/2014/main" id="{DC07D7E0-1211-422E-B3CF-8599857E2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6D136-FFE9-4420-BE80-8A1FB7231C83}"/>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8" name="Picture 7">
            <a:extLst>
              <a:ext uri="{FF2B5EF4-FFF2-40B4-BE49-F238E27FC236}">
                <a16:creationId xmlns:a16="http://schemas.microsoft.com/office/drawing/2014/main" id="{8AABB1FB-75CC-4463-BED9-0A5BBAC0D7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6133" y="267216"/>
            <a:ext cx="1155334" cy="938131"/>
          </a:xfrm>
          <a:prstGeom prst="rect">
            <a:avLst/>
          </a:prstGeom>
        </p:spPr>
      </p:pic>
    </p:spTree>
    <p:extLst>
      <p:ext uri="{BB962C8B-B14F-4D97-AF65-F5344CB8AC3E}">
        <p14:creationId xmlns:p14="http://schemas.microsoft.com/office/powerpoint/2010/main" val="2374382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1883-3C5E-40E2-87C6-F244208F94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934F97-1304-4DD4-9EA9-050005DA5F8B}"/>
              </a:ext>
            </a:extLst>
          </p:cNvPr>
          <p:cNvSpPr>
            <a:spLocks noGrp="1"/>
          </p:cNvSpPr>
          <p:nvPr>
            <p:ph type="body" idx="1"/>
          </p:nvPr>
        </p:nvSpPr>
        <p:spPr>
          <a:xfrm>
            <a:off x="831850" y="4589463"/>
            <a:ext cx="10515600" cy="1500187"/>
          </a:xfrm>
        </p:spPr>
        <p:txBody>
          <a:bodyPr/>
          <a:lstStyle>
            <a:lvl1pPr marL="0" indent="0">
              <a:buNone/>
              <a:defRPr sz="2400">
                <a:solidFill>
                  <a:srgbClr val="FC9B3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EE74A0-44AB-4BE8-936D-15BF8E7D0D0D}"/>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5" name="Footer Placeholder 4">
            <a:extLst>
              <a:ext uri="{FF2B5EF4-FFF2-40B4-BE49-F238E27FC236}">
                <a16:creationId xmlns:a16="http://schemas.microsoft.com/office/drawing/2014/main" id="{06FA5E9D-B548-4E65-8DE8-C9290563A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A5BC8-D4BC-4FD9-9483-31CD0B00A8EC}"/>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8" name="Picture 7">
            <a:extLst>
              <a:ext uri="{FF2B5EF4-FFF2-40B4-BE49-F238E27FC236}">
                <a16:creationId xmlns:a16="http://schemas.microsoft.com/office/drawing/2014/main" id="{E48D3B25-21A4-4C4D-A2FB-EF88CD55AB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844" y="177836"/>
            <a:ext cx="3435611" cy="1067903"/>
          </a:xfrm>
          <a:prstGeom prst="rect">
            <a:avLst/>
          </a:prstGeom>
        </p:spPr>
      </p:pic>
    </p:spTree>
    <p:extLst>
      <p:ext uri="{BB962C8B-B14F-4D97-AF65-F5344CB8AC3E}">
        <p14:creationId xmlns:p14="http://schemas.microsoft.com/office/powerpoint/2010/main" val="393263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5551-115F-490D-AE0D-B5B196197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90CB8-818F-4173-AED4-E92D08D9928B}"/>
              </a:ext>
            </a:extLst>
          </p:cNvPr>
          <p:cNvSpPr>
            <a:spLocks noGrp="1"/>
          </p:cNvSpPr>
          <p:nvPr>
            <p:ph sz="half" idx="1"/>
          </p:nvPr>
        </p:nvSpPr>
        <p:spPr>
          <a:xfrm>
            <a:off x="838200" y="1375291"/>
            <a:ext cx="5181600" cy="4801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57AE70-95DD-4FDE-AF93-F14C580C8D67}"/>
              </a:ext>
            </a:extLst>
          </p:cNvPr>
          <p:cNvSpPr>
            <a:spLocks noGrp="1"/>
          </p:cNvSpPr>
          <p:nvPr>
            <p:ph sz="half" idx="2"/>
          </p:nvPr>
        </p:nvSpPr>
        <p:spPr>
          <a:xfrm>
            <a:off x="6172200" y="1375291"/>
            <a:ext cx="5181600" cy="4801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55A188-3FEF-4739-B75A-D50C4E834F60}"/>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6" name="Footer Placeholder 5">
            <a:extLst>
              <a:ext uri="{FF2B5EF4-FFF2-40B4-BE49-F238E27FC236}">
                <a16:creationId xmlns:a16="http://schemas.microsoft.com/office/drawing/2014/main" id="{429A9493-B1C3-46C2-915A-8E4AAE43A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A69D5-40E2-4572-B452-64852949D866}"/>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8" name="Picture 7">
            <a:extLst>
              <a:ext uri="{FF2B5EF4-FFF2-40B4-BE49-F238E27FC236}">
                <a16:creationId xmlns:a16="http://schemas.microsoft.com/office/drawing/2014/main" id="{3A5DA23D-C6D4-4D0D-BEB5-7911B9DA91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6133" y="267216"/>
            <a:ext cx="1155334" cy="938131"/>
          </a:xfrm>
          <a:prstGeom prst="rect">
            <a:avLst/>
          </a:prstGeom>
        </p:spPr>
      </p:pic>
    </p:spTree>
    <p:extLst>
      <p:ext uri="{BB962C8B-B14F-4D97-AF65-F5344CB8AC3E}">
        <p14:creationId xmlns:p14="http://schemas.microsoft.com/office/powerpoint/2010/main" val="863177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2E09-9DB7-45C8-B8BE-9AE75C6E32F2}"/>
              </a:ext>
            </a:extLst>
          </p:cNvPr>
          <p:cNvSpPr>
            <a:spLocks noGrp="1"/>
          </p:cNvSpPr>
          <p:nvPr>
            <p:ph type="title"/>
          </p:nvPr>
        </p:nvSpPr>
        <p:spPr>
          <a:xfrm>
            <a:off x="838200" y="136526"/>
            <a:ext cx="10515600" cy="106882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ECEE8B-B776-40E9-89EE-F411AB9C057B}"/>
              </a:ext>
            </a:extLst>
          </p:cNvPr>
          <p:cNvSpPr>
            <a:spLocks noGrp="1"/>
          </p:cNvSpPr>
          <p:nvPr>
            <p:ph type="body" idx="1"/>
          </p:nvPr>
        </p:nvSpPr>
        <p:spPr>
          <a:xfrm>
            <a:off x="839788" y="133603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93D76B-862B-44B2-A3BF-3B3C9373457A}"/>
              </a:ext>
            </a:extLst>
          </p:cNvPr>
          <p:cNvSpPr>
            <a:spLocks noGrp="1"/>
          </p:cNvSpPr>
          <p:nvPr>
            <p:ph sz="half" idx="2"/>
          </p:nvPr>
        </p:nvSpPr>
        <p:spPr>
          <a:xfrm>
            <a:off x="839788" y="2159949"/>
            <a:ext cx="5157787" cy="4029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7844ED-50A0-417A-84F5-DE25E4DA4116}"/>
              </a:ext>
            </a:extLst>
          </p:cNvPr>
          <p:cNvSpPr>
            <a:spLocks noGrp="1"/>
          </p:cNvSpPr>
          <p:nvPr>
            <p:ph type="body" sz="quarter" idx="3"/>
          </p:nvPr>
        </p:nvSpPr>
        <p:spPr>
          <a:xfrm>
            <a:off x="6172200" y="133603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9C247A-9FC5-4E71-AC70-89063558577E}"/>
              </a:ext>
            </a:extLst>
          </p:cNvPr>
          <p:cNvSpPr>
            <a:spLocks noGrp="1"/>
          </p:cNvSpPr>
          <p:nvPr>
            <p:ph sz="quarter" idx="4"/>
          </p:nvPr>
        </p:nvSpPr>
        <p:spPr>
          <a:xfrm>
            <a:off x="6172200" y="2159949"/>
            <a:ext cx="5183188" cy="4029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E2DDAD-8BA1-46B9-9435-4E7AAD178DB8}"/>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8" name="Footer Placeholder 7">
            <a:extLst>
              <a:ext uri="{FF2B5EF4-FFF2-40B4-BE49-F238E27FC236}">
                <a16:creationId xmlns:a16="http://schemas.microsoft.com/office/drawing/2014/main" id="{F51E08E7-67CF-4DB1-8939-BCA4083FE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8D7D19-5DA5-41AA-B383-770DCAB753E0}"/>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10" name="Picture 9">
            <a:extLst>
              <a:ext uri="{FF2B5EF4-FFF2-40B4-BE49-F238E27FC236}">
                <a16:creationId xmlns:a16="http://schemas.microsoft.com/office/drawing/2014/main" id="{D07FE1BF-48A1-4E75-8FFD-B8C534E03B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6133" y="267216"/>
            <a:ext cx="1155334" cy="938131"/>
          </a:xfrm>
          <a:prstGeom prst="rect">
            <a:avLst/>
          </a:prstGeom>
        </p:spPr>
      </p:pic>
    </p:spTree>
    <p:extLst>
      <p:ext uri="{BB962C8B-B14F-4D97-AF65-F5344CB8AC3E}">
        <p14:creationId xmlns:p14="http://schemas.microsoft.com/office/powerpoint/2010/main" val="2542161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90FF-ACFD-4D34-8B5B-57C85B098F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14C471-1A91-4AEC-BAA6-4E486D93A46C}"/>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4" name="Footer Placeholder 3">
            <a:extLst>
              <a:ext uri="{FF2B5EF4-FFF2-40B4-BE49-F238E27FC236}">
                <a16:creationId xmlns:a16="http://schemas.microsoft.com/office/drawing/2014/main" id="{A4CD8EBB-27CF-410D-994E-5332C44A7E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D8062B-DDE7-4049-9DFA-963A98AE0AD5}"/>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6" name="Picture 5">
            <a:extLst>
              <a:ext uri="{FF2B5EF4-FFF2-40B4-BE49-F238E27FC236}">
                <a16:creationId xmlns:a16="http://schemas.microsoft.com/office/drawing/2014/main" id="{8B722A67-1369-41D0-BF09-B36F692B9E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6133" y="267216"/>
            <a:ext cx="1155334" cy="938131"/>
          </a:xfrm>
          <a:prstGeom prst="rect">
            <a:avLst/>
          </a:prstGeom>
        </p:spPr>
      </p:pic>
    </p:spTree>
    <p:extLst>
      <p:ext uri="{BB962C8B-B14F-4D97-AF65-F5344CB8AC3E}">
        <p14:creationId xmlns:p14="http://schemas.microsoft.com/office/powerpoint/2010/main" val="2228047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E74C2-C053-4F4B-A01B-66A3E9FA4E8F}"/>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3" name="Footer Placeholder 2">
            <a:extLst>
              <a:ext uri="{FF2B5EF4-FFF2-40B4-BE49-F238E27FC236}">
                <a16:creationId xmlns:a16="http://schemas.microsoft.com/office/drawing/2014/main" id="{D9053800-DCBB-440A-AFFF-0412623934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3013E-B111-4242-8142-BC229075F046}"/>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5" name="Picture 4">
            <a:extLst>
              <a:ext uri="{FF2B5EF4-FFF2-40B4-BE49-F238E27FC236}">
                <a16:creationId xmlns:a16="http://schemas.microsoft.com/office/drawing/2014/main" id="{46851F16-D1AE-435C-B150-9550CF992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6133" y="267216"/>
            <a:ext cx="1155334" cy="938131"/>
          </a:xfrm>
          <a:prstGeom prst="rect">
            <a:avLst/>
          </a:prstGeom>
        </p:spPr>
      </p:pic>
    </p:spTree>
    <p:extLst>
      <p:ext uri="{BB962C8B-B14F-4D97-AF65-F5344CB8AC3E}">
        <p14:creationId xmlns:p14="http://schemas.microsoft.com/office/powerpoint/2010/main" val="254712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FDF4-CA3B-40F5-A303-18319D56E99E}"/>
              </a:ext>
            </a:extLst>
          </p:cNvPr>
          <p:cNvSpPr>
            <a:spLocks noGrp="1"/>
          </p:cNvSpPr>
          <p:nvPr>
            <p:ph type="title"/>
          </p:nvPr>
        </p:nvSpPr>
        <p:spPr>
          <a:xfrm>
            <a:off x="839788" y="187325"/>
            <a:ext cx="3932237" cy="101802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096D7-E1C6-4514-A073-930DC7904B7F}"/>
              </a:ext>
            </a:extLst>
          </p:cNvPr>
          <p:cNvSpPr>
            <a:spLocks noGrp="1"/>
          </p:cNvSpPr>
          <p:nvPr>
            <p:ph idx="1"/>
          </p:nvPr>
        </p:nvSpPr>
        <p:spPr>
          <a:xfrm>
            <a:off x="5183188" y="1338606"/>
            <a:ext cx="6172200" cy="45224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89A94-D617-439B-BED5-090AACEF2F33}"/>
              </a:ext>
            </a:extLst>
          </p:cNvPr>
          <p:cNvSpPr>
            <a:spLocks noGrp="1"/>
          </p:cNvSpPr>
          <p:nvPr>
            <p:ph type="body" sz="half" idx="2"/>
          </p:nvPr>
        </p:nvSpPr>
        <p:spPr>
          <a:xfrm>
            <a:off x="839788" y="1338606"/>
            <a:ext cx="3932237" cy="45303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17F3D-4A73-4A04-B3F5-43E131F215AD}"/>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6" name="Footer Placeholder 5">
            <a:extLst>
              <a:ext uri="{FF2B5EF4-FFF2-40B4-BE49-F238E27FC236}">
                <a16:creationId xmlns:a16="http://schemas.microsoft.com/office/drawing/2014/main" id="{5E9B2BA5-9D80-4115-B0A5-8FF44187E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07280-8652-41D0-9258-2B7B90D24CE4}"/>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8" name="Picture 7">
            <a:extLst>
              <a:ext uri="{FF2B5EF4-FFF2-40B4-BE49-F238E27FC236}">
                <a16:creationId xmlns:a16="http://schemas.microsoft.com/office/drawing/2014/main" id="{4D5556BC-D0DB-45B0-85F5-E211DB965E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6133" y="267216"/>
            <a:ext cx="1155334" cy="938131"/>
          </a:xfrm>
          <a:prstGeom prst="rect">
            <a:avLst/>
          </a:prstGeom>
        </p:spPr>
      </p:pic>
    </p:spTree>
    <p:extLst>
      <p:ext uri="{BB962C8B-B14F-4D97-AF65-F5344CB8AC3E}">
        <p14:creationId xmlns:p14="http://schemas.microsoft.com/office/powerpoint/2010/main" val="3875182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507-89D7-4F2B-B31A-210438D9AE57}"/>
              </a:ext>
            </a:extLst>
          </p:cNvPr>
          <p:cNvSpPr>
            <a:spLocks noGrp="1"/>
          </p:cNvSpPr>
          <p:nvPr>
            <p:ph type="title"/>
          </p:nvPr>
        </p:nvSpPr>
        <p:spPr>
          <a:xfrm>
            <a:off x="839788" y="136526"/>
            <a:ext cx="3932237" cy="106882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7D8B29-3207-4D37-ACEB-436272A2A4F4}"/>
              </a:ext>
            </a:extLst>
          </p:cNvPr>
          <p:cNvSpPr>
            <a:spLocks noGrp="1"/>
          </p:cNvSpPr>
          <p:nvPr>
            <p:ph type="pic" idx="1"/>
          </p:nvPr>
        </p:nvSpPr>
        <p:spPr>
          <a:xfrm>
            <a:off x="5183188" y="1385740"/>
            <a:ext cx="6172200" cy="44753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68743-A43C-40AC-AF10-89BABEC10AD4}"/>
              </a:ext>
            </a:extLst>
          </p:cNvPr>
          <p:cNvSpPr>
            <a:spLocks noGrp="1"/>
          </p:cNvSpPr>
          <p:nvPr>
            <p:ph type="body" sz="half" idx="2"/>
          </p:nvPr>
        </p:nvSpPr>
        <p:spPr>
          <a:xfrm>
            <a:off x="839788" y="1385740"/>
            <a:ext cx="3932237" cy="44832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9B8797-3208-4C01-94F4-918AED35B454}"/>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6" name="Footer Placeholder 5">
            <a:extLst>
              <a:ext uri="{FF2B5EF4-FFF2-40B4-BE49-F238E27FC236}">
                <a16:creationId xmlns:a16="http://schemas.microsoft.com/office/drawing/2014/main" id="{96179E0F-E071-40C2-98DC-BA2DED2FB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1B474-C9A1-4224-886D-9D8192C2B474}"/>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8" name="Picture 7">
            <a:extLst>
              <a:ext uri="{FF2B5EF4-FFF2-40B4-BE49-F238E27FC236}">
                <a16:creationId xmlns:a16="http://schemas.microsoft.com/office/drawing/2014/main" id="{9EB42787-4235-4958-AD62-2CBF3C161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6133" y="267216"/>
            <a:ext cx="1155334" cy="938131"/>
          </a:xfrm>
          <a:prstGeom prst="rect">
            <a:avLst/>
          </a:prstGeom>
        </p:spPr>
      </p:pic>
    </p:spTree>
    <p:extLst>
      <p:ext uri="{BB962C8B-B14F-4D97-AF65-F5344CB8AC3E}">
        <p14:creationId xmlns:p14="http://schemas.microsoft.com/office/powerpoint/2010/main" val="3315749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A574-D4EE-42A5-B388-B502CD82C9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D9E2BE-18EC-4BAC-A2BD-5C7F7A2DD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22828-913F-4B0A-B350-F08AAEA5788D}"/>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5" name="Footer Placeholder 4">
            <a:extLst>
              <a:ext uri="{FF2B5EF4-FFF2-40B4-BE49-F238E27FC236}">
                <a16:creationId xmlns:a16="http://schemas.microsoft.com/office/drawing/2014/main" id="{F52D71E3-7977-45B0-B02A-27CBB47C7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E0E96-2889-47F9-A39F-0A4D4128A19E}"/>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7" name="Picture 6">
            <a:extLst>
              <a:ext uri="{FF2B5EF4-FFF2-40B4-BE49-F238E27FC236}">
                <a16:creationId xmlns:a16="http://schemas.microsoft.com/office/drawing/2014/main" id="{38DAE23E-D31C-48B9-82AB-62EE19789E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6133" y="267216"/>
            <a:ext cx="1155334" cy="938131"/>
          </a:xfrm>
          <a:prstGeom prst="rect">
            <a:avLst/>
          </a:prstGeom>
        </p:spPr>
      </p:pic>
    </p:spTree>
    <p:extLst>
      <p:ext uri="{BB962C8B-B14F-4D97-AF65-F5344CB8AC3E}">
        <p14:creationId xmlns:p14="http://schemas.microsoft.com/office/powerpoint/2010/main" val="1784098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381CC9-3157-4096-B50D-4C07CA4603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C89046-C639-4FCF-9862-C6CDEDFB5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8BDBA-34E6-4FB9-92F1-6250ACE906A3}"/>
              </a:ext>
            </a:extLst>
          </p:cNvPr>
          <p:cNvSpPr>
            <a:spLocks noGrp="1"/>
          </p:cNvSpPr>
          <p:nvPr>
            <p:ph type="dt" sz="half" idx="10"/>
          </p:nvPr>
        </p:nvSpPr>
        <p:spPr>
          <a:xfrm>
            <a:off x="838200" y="6356350"/>
            <a:ext cx="2743200" cy="365125"/>
          </a:xfrm>
          <a:prstGeom prst="rect">
            <a:avLst/>
          </a:prstGeom>
        </p:spPr>
        <p:txBody>
          <a:bodyPr/>
          <a:lstStyle/>
          <a:p>
            <a:fld id="{450AD73C-97B5-42B4-936D-EE81BA808388}" type="datetimeFigureOut">
              <a:rPr lang="en-US" smtClean="0"/>
              <a:t>11/16/23</a:t>
            </a:fld>
            <a:endParaRPr lang="en-US"/>
          </a:p>
        </p:txBody>
      </p:sp>
      <p:sp>
        <p:nvSpPr>
          <p:cNvPr id="5" name="Footer Placeholder 4">
            <a:extLst>
              <a:ext uri="{FF2B5EF4-FFF2-40B4-BE49-F238E27FC236}">
                <a16:creationId xmlns:a16="http://schemas.microsoft.com/office/drawing/2014/main" id="{2ED9375E-34C8-483D-9BD4-1246BD568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1B5B9-4682-4DFB-97A0-EEB6928A3A5B}"/>
              </a:ext>
            </a:extLst>
          </p:cNvPr>
          <p:cNvSpPr>
            <a:spLocks noGrp="1"/>
          </p:cNvSpPr>
          <p:nvPr>
            <p:ph type="sldNum" sz="quarter" idx="12"/>
          </p:nvPr>
        </p:nvSpPr>
        <p:spPr/>
        <p:txBody>
          <a:bodyPr/>
          <a:lstStyle/>
          <a:p>
            <a:fld id="{2D54337E-6A05-44AC-89A2-8C57B131080D}" type="slidenum">
              <a:rPr lang="en-US" smtClean="0"/>
              <a:t>‹#›</a:t>
            </a:fld>
            <a:endParaRPr lang="en-US"/>
          </a:p>
        </p:txBody>
      </p:sp>
      <p:pic>
        <p:nvPicPr>
          <p:cNvPr id="7" name="Picture 6">
            <a:extLst>
              <a:ext uri="{FF2B5EF4-FFF2-40B4-BE49-F238E27FC236}">
                <a16:creationId xmlns:a16="http://schemas.microsoft.com/office/drawing/2014/main" id="{462436A1-8BAB-4B9D-8753-03B1683722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00251" y="5130231"/>
            <a:ext cx="1155334" cy="938131"/>
          </a:xfrm>
          <a:prstGeom prst="rect">
            <a:avLst/>
          </a:prstGeom>
        </p:spPr>
      </p:pic>
    </p:spTree>
    <p:extLst>
      <p:ext uri="{BB962C8B-B14F-4D97-AF65-F5344CB8AC3E}">
        <p14:creationId xmlns:p14="http://schemas.microsoft.com/office/powerpoint/2010/main" val="4220108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5748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3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95507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18813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8434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743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4134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5363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6587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0723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801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lide 1">
    <p:bg>
      <p:bgPr>
        <a:solidFill>
          <a:schemeClr val="tx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383999" y="270001"/>
            <a:ext cx="11424000" cy="621551"/>
          </a:xfrm>
          <a:prstGeom prst="rect">
            <a:avLst/>
          </a:prstGeom>
        </p:spPr>
        <p:txBody>
          <a:bodyPr vert="horz" lIns="0" tIns="0" rIns="0" bIns="0" rtlCol="0" anchor="t" anchorCtr="0"/>
          <a:lstStyle>
            <a:lvl1pPr algn="l">
              <a:defRPr sz="3800" b="1" i="0" cap="all" baseline="0">
                <a:solidFill>
                  <a:srgbClr val="000000"/>
                </a:solidFill>
                <a:latin typeface="Amnesty Trade Gothic Cn"/>
                <a:cs typeface="Amnesty Trade Gothic Cn"/>
              </a:defRPr>
            </a:lvl1pPr>
          </a:lstStyle>
          <a:p>
            <a:r>
              <a:rPr lang="en-GB">
                <a:highlight>
                  <a:srgbClr val="C0C0C0"/>
                </a:highlight>
                <a:latin typeface="Amnesty Trade Gothic Cn" panose="020B0506040303020004" pitchFamily="34" charset="0"/>
                <a:cs typeface="Amnesty Trade Gothic Cn" panose="020B0506040303020004" pitchFamily="34" charset="0"/>
              </a:rPr>
              <a:t>Update from the Big Tech Accountability team</a:t>
            </a:r>
            <a:endParaRPr lang="en-US"/>
          </a:p>
        </p:txBody>
      </p:sp>
      <p:sp>
        <p:nvSpPr>
          <p:cNvPr id="5" name="Title 2"/>
          <p:cNvSpPr>
            <a:spLocks noGrp="1"/>
          </p:cNvSpPr>
          <p:nvPr>
            <p:ph type="title" hasCustomPrompt="1"/>
          </p:nvPr>
        </p:nvSpPr>
        <p:spPr>
          <a:xfrm>
            <a:off x="384000" y="1296000"/>
            <a:ext cx="11424000" cy="3327200"/>
          </a:xfrm>
        </p:spPr>
        <p:txBody>
          <a:bodyPr/>
          <a:lstStyle>
            <a:lvl1pPr>
              <a:lnSpc>
                <a:spcPts val="12000"/>
              </a:lnSpc>
              <a:defRPr sz="12000" cap="all" baseline="0"/>
            </a:lvl1pPr>
          </a:lstStyle>
          <a:p>
            <a:r>
              <a:rPr lang="en-US" sz="12000" b="1" kern="120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OF the</a:t>
            </a:r>
            <a:br>
              <a:rPr lang="en-US" sz="12000" b="1" kern="120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br>
            <a:r>
              <a:rPr lang="en-US" sz="12000" b="1" kern="120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chapter</a:t>
            </a:r>
            <a:endParaRPr lang="en-GB"/>
          </a:p>
        </p:txBody>
      </p:sp>
      <p:pic>
        <p:nvPicPr>
          <p:cNvPr id="6" name="Picture 5" descr="AI Logo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4000" y="5641200"/>
            <a:ext cx="2928112" cy="928878"/>
          </a:xfrm>
          <a:prstGeom prst="rect">
            <a:avLst/>
          </a:prstGeom>
        </p:spPr>
      </p:pic>
    </p:spTree>
    <p:extLst>
      <p:ext uri="{BB962C8B-B14F-4D97-AF65-F5344CB8AC3E}">
        <p14:creationId xmlns:p14="http://schemas.microsoft.com/office/powerpoint/2010/main" val="276800449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000" y="612001"/>
            <a:ext cx="11424000" cy="832216"/>
          </a:xfrm>
        </p:spPr>
        <p:txBody>
          <a:bodyPr>
            <a:spAutoFit/>
          </a:bodyPr>
          <a:lstStyle>
            <a:lvl1pPr>
              <a:lnSpc>
                <a:spcPts val="6400"/>
              </a:lnSpc>
              <a:defRPr sz="6400" u="none" cap="all" baseline="0">
                <a:solidFill>
                  <a:schemeClr val="tx1"/>
                </a:solidFill>
              </a:defRPr>
            </a:lvl1pPr>
          </a:lstStyle>
          <a:p>
            <a:r>
              <a:rPr lang="en-US" sz="6400" b="1" kern="120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 ADD HIGHLIGHT</a:t>
            </a:r>
            <a:endParaRPr lang="en-US"/>
          </a:p>
        </p:txBody>
      </p:sp>
      <p:sp>
        <p:nvSpPr>
          <p:cNvPr id="5" name="Footer Placeholder 4"/>
          <p:cNvSpPr>
            <a:spLocks noGrp="1"/>
          </p:cNvSpPr>
          <p:nvPr>
            <p:ph type="ftr" sz="quarter" idx="11"/>
          </p:nvPr>
        </p:nvSpPr>
        <p:spPr/>
        <p:txBody>
          <a:bodyPr/>
          <a:lstStyle/>
          <a:p>
            <a:r>
              <a:rPr lang="en-GB"/>
              <a:t>Update from the Big Tech Accountability team</a:t>
            </a:r>
            <a:endParaRPr lang="en-US"/>
          </a:p>
        </p:txBody>
      </p:sp>
      <p:sp>
        <p:nvSpPr>
          <p:cNvPr id="6" name="Slide Number Placeholder 5"/>
          <p:cNvSpPr>
            <a:spLocks noGrp="1"/>
          </p:cNvSpPr>
          <p:nvPr>
            <p:ph type="sldNum" sz="quarter" idx="12"/>
          </p:nvPr>
        </p:nvSpPr>
        <p:spPr/>
        <p:txBody>
          <a:bodyPr/>
          <a:lstStyle/>
          <a:p>
            <a:fld id="{6E011F7B-9196-D340-9E18-D569EA56A2E3}" type="slidenum">
              <a:rPr lang="en-US" smtClean="0"/>
              <a:t>‹#›</a:t>
            </a:fld>
            <a:endParaRPr lang="en-US"/>
          </a:p>
        </p:txBody>
      </p:sp>
      <p:cxnSp>
        <p:nvCxnSpPr>
          <p:cNvPr id="7" name="Straight Connector 6"/>
          <p:cNvCxnSpPr/>
          <p:nvPr userDrawn="1"/>
        </p:nvCxnSpPr>
        <p:spPr>
          <a:xfrm>
            <a:off x="383118" y="6037200"/>
            <a:ext cx="1142488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384000" y="1620000"/>
            <a:ext cx="11424000" cy="426574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4367" y="6156000"/>
            <a:ext cx="1373632" cy="431292"/>
          </a:xfrm>
          <a:prstGeom prst="rect">
            <a:avLst/>
          </a:prstGeom>
        </p:spPr>
      </p:pic>
    </p:spTree>
    <p:extLst>
      <p:ext uri="{BB962C8B-B14F-4D97-AF65-F5344CB8AC3E}">
        <p14:creationId xmlns:p14="http://schemas.microsoft.com/office/powerpoint/2010/main" val="6046004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68277-8629-4DA2-8009-E3C527948FC1}"/>
              </a:ext>
            </a:extLst>
          </p:cNvPr>
          <p:cNvSpPr>
            <a:spLocks noGrp="1"/>
          </p:cNvSpPr>
          <p:nvPr>
            <p:ph type="title"/>
          </p:nvPr>
        </p:nvSpPr>
        <p:spPr>
          <a:xfrm>
            <a:off x="838200" y="182245"/>
            <a:ext cx="10515600" cy="1108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DE979A-6993-44BA-AA66-573ED3E56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02895-C566-4D17-A2C6-04D35005A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FC9B3C"/>
                </a:solidFill>
              </a:defRPr>
            </a:lvl1pPr>
          </a:lstStyle>
          <a:p>
            <a:r>
              <a:rPr lang="en-US"/>
              <a:t>2/11/2021</a:t>
            </a:r>
          </a:p>
        </p:txBody>
      </p:sp>
      <p:sp>
        <p:nvSpPr>
          <p:cNvPr id="5" name="Footer Placeholder 4">
            <a:extLst>
              <a:ext uri="{FF2B5EF4-FFF2-40B4-BE49-F238E27FC236}">
                <a16:creationId xmlns:a16="http://schemas.microsoft.com/office/drawing/2014/main" id="{190BACAA-58E0-4A74-82F6-265426312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E3B86-1663-4FB6-975B-686456A48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FC9B3C"/>
                </a:solidFill>
              </a:defRPr>
            </a:lvl1pPr>
          </a:lstStyle>
          <a:p>
            <a:fld id="{2D54337E-6A05-44AC-89A2-8C57B131080D}" type="slidenum">
              <a:rPr lang="en-US" smtClean="0"/>
              <a:pPr/>
              <a:t>‹#›</a:t>
            </a:fld>
            <a:endParaRPr lang="en-US"/>
          </a:p>
        </p:txBody>
      </p:sp>
    </p:spTree>
    <p:extLst>
      <p:ext uri="{BB962C8B-B14F-4D97-AF65-F5344CB8AC3E}">
        <p14:creationId xmlns:p14="http://schemas.microsoft.com/office/powerpoint/2010/main" val="326952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C4C64"/>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4CCD4"/>
        </a:buClr>
        <a:buFont typeface="Arial" panose="020B0604020202020204" pitchFamily="34" charset="0"/>
        <a:buChar char="•"/>
        <a:defRPr sz="2800" kern="1200">
          <a:solidFill>
            <a:srgbClr val="0C4C64"/>
          </a:solidFill>
          <a:latin typeface="+mn-lt"/>
          <a:ea typeface="+mn-ea"/>
          <a:cs typeface="+mn-cs"/>
        </a:defRPr>
      </a:lvl1pPr>
      <a:lvl2pPr marL="685800" indent="-228600" algn="l" defTabSz="914400" rtl="0" eaLnBrk="1" latinLnBrk="0" hangingPunct="1">
        <a:lnSpc>
          <a:spcPct val="90000"/>
        </a:lnSpc>
        <a:spcBef>
          <a:spcPts val="500"/>
        </a:spcBef>
        <a:buClr>
          <a:srgbClr val="74CCD4"/>
        </a:buClr>
        <a:buFont typeface="Arial" panose="020B0604020202020204" pitchFamily="34" charset="0"/>
        <a:buChar char="•"/>
        <a:defRPr sz="2400" kern="1200">
          <a:solidFill>
            <a:srgbClr val="0C4C64"/>
          </a:solidFill>
          <a:latin typeface="+mn-lt"/>
          <a:ea typeface="+mn-ea"/>
          <a:cs typeface="+mn-cs"/>
        </a:defRPr>
      </a:lvl2pPr>
      <a:lvl3pPr marL="1143000" indent="-228600" algn="l" defTabSz="914400" rtl="0" eaLnBrk="1" latinLnBrk="0" hangingPunct="1">
        <a:lnSpc>
          <a:spcPct val="90000"/>
        </a:lnSpc>
        <a:spcBef>
          <a:spcPts val="500"/>
        </a:spcBef>
        <a:buClr>
          <a:srgbClr val="74CCD4"/>
        </a:buClr>
        <a:buFont typeface="Arial" panose="020B0604020202020204" pitchFamily="34" charset="0"/>
        <a:buChar char="•"/>
        <a:defRPr sz="2000" kern="1200">
          <a:solidFill>
            <a:srgbClr val="0C4C64"/>
          </a:solidFill>
          <a:latin typeface="+mn-lt"/>
          <a:ea typeface="+mn-ea"/>
          <a:cs typeface="+mn-cs"/>
        </a:defRPr>
      </a:lvl3pPr>
      <a:lvl4pPr marL="1600200" indent="-228600" algn="l" defTabSz="914400" rtl="0" eaLnBrk="1" latinLnBrk="0" hangingPunct="1">
        <a:lnSpc>
          <a:spcPct val="90000"/>
        </a:lnSpc>
        <a:spcBef>
          <a:spcPts val="500"/>
        </a:spcBef>
        <a:buClr>
          <a:srgbClr val="74CCD4"/>
        </a:buClr>
        <a:buFont typeface="Arial" panose="020B0604020202020204" pitchFamily="34" charset="0"/>
        <a:buChar char="•"/>
        <a:defRPr sz="1800" kern="1200">
          <a:solidFill>
            <a:srgbClr val="0C4C64"/>
          </a:solidFill>
          <a:latin typeface="+mn-lt"/>
          <a:ea typeface="+mn-ea"/>
          <a:cs typeface="+mn-cs"/>
        </a:defRPr>
      </a:lvl4pPr>
      <a:lvl5pPr marL="2057400" indent="-228600" algn="l" defTabSz="914400" rtl="0" eaLnBrk="1" latinLnBrk="0" hangingPunct="1">
        <a:lnSpc>
          <a:spcPct val="90000"/>
        </a:lnSpc>
        <a:spcBef>
          <a:spcPts val="500"/>
        </a:spcBef>
        <a:buClr>
          <a:srgbClr val="74CCD4"/>
        </a:buClr>
        <a:buFont typeface="Arial" panose="020B0604020202020204" pitchFamily="34" charset="0"/>
        <a:buChar char="•"/>
        <a:defRPr sz="1800" kern="1200">
          <a:solidFill>
            <a:srgbClr val="0C4C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1698976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bit.ly/2IOYDA9"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hyperlink" Target="http://adorett@iccr.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BDD6-E708-4237-8CD6-A547E0D52464}"/>
              </a:ext>
            </a:extLst>
          </p:cNvPr>
          <p:cNvSpPr>
            <a:spLocks noGrp="1"/>
          </p:cNvSpPr>
          <p:nvPr>
            <p:ph type="ctrTitle"/>
          </p:nvPr>
        </p:nvSpPr>
        <p:spPr>
          <a:xfrm>
            <a:off x="1524000" y="2061029"/>
            <a:ext cx="9144000" cy="2387600"/>
          </a:xfrm>
        </p:spPr>
        <p:txBody>
          <a:bodyPr>
            <a:noAutofit/>
          </a:bodyPr>
          <a:lstStyle/>
          <a:p>
            <a:r>
              <a:rPr lang="en-US" sz="4400" b="0" dirty="0">
                <a:cs typeface="Calibri Light"/>
              </a:rPr>
              <a:t>Investor briefing on Amnesty International’s Report on Meta’s contribution to human rights abuses against Ethiopia’s Tigrayan community </a:t>
            </a:r>
          </a:p>
        </p:txBody>
      </p:sp>
      <p:sp>
        <p:nvSpPr>
          <p:cNvPr id="3" name="Subtitle 2">
            <a:extLst>
              <a:ext uri="{FF2B5EF4-FFF2-40B4-BE49-F238E27FC236}">
                <a16:creationId xmlns:a16="http://schemas.microsoft.com/office/drawing/2014/main" id="{D1DE6DB2-487C-4EEB-9B97-E2C00961191C}"/>
              </a:ext>
            </a:extLst>
          </p:cNvPr>
          <p:cNvSpPr>
            <a:spLocks noGrp="1"/>
          </p:cNvSpPr>
          <p:nvPr>
            <p:ph type="subTitle" idx="1"/>
          </p:nvPr>
        </p:nvSpPr>
        <p:spPr>
          <a:xfrm>
            <a:off x="1524000" y="5157798"/>
            <a:ext cx="9144000" cy="1101488"/>
          </a:xfrm>
        </p:spPr>
        <p:txBody>
          <a:bodyPr vert="horz" lIns="91440" tIns="45720" rIns="91440" bIns="45720" rtlCol="0" anchor="t">
            <a:normAutofit/>
          </a:bodyPr>
          <a:lstStyle/>
          <a:p>
            <a:r>
              <a:rPr lang="en-US" dirty="0"/>
              <a:t>16 November 2023</a:t>
            </a:r>
          </a:p>
          <a:p>
            <a:r>
              <a:rPr lang="en-US" dirty="0"/>
              <a:t>10-11am ET/ 4-5pm CET</a:t>
            </a:r>
          </a:p>
        </p:txBody>
      </p:sp>
    </p:spTree>
    <p:extLst>
      <p:ext uri="{BB962C8B-B14F-4D97-AF65-F5344CB8AC3E}">
        <p14:creationId xmlns:p14="http://schemas.microsoft.com/office/powerpoint/2010/main" val="158996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32000"/>
            <a:ext cx="11424000" cy="720000"/>
          </a:xfrm>
        </p:spPr>
        <p:txBody>
          <a:bodyPr vert="horz" lIns="0" tIns="0" rIns="0" bIns="0" rtlCol="0" anchor="t" anchorCtr="0">
            <a:noAutofit/>
          </a:bodyPr>
          <a:lstStyle/>
          <a:p>
            <a:r>
              <a:rPr lang="en-GB" sz="4800" dirty="0">
                <a:solidFill>
                  <a:srgbClr val="000000"/>
                </a:solidFill>
                <a:highlight>
                  <a:srgbClr val="FFFF00"/>
                </a:highlight>
                <a:latin typeface="Amnesty Trade Gothic Cn"/>
              </a:rPr>
              <a:t>Inadequate mitigation measures</a:t>
            </a:r>
          </a:p>
        </p:txBody>
      </p:sp>
      <p:sp>
        <p:nvSpPr>
          <p:cNvPr id="3" name="Footer Placeholder 2"/>
          <p:cNvSpPr>
            <a:spLocks noGrp="1"/>
          </p:cNvSpPr>
          <p:nvPr>
            <p:ph type="ftr" sz="quarter" idx="11"/>
          </p:nvPr>
        </p:nvSpPr>
        <p:spPr>
          <a:xfrm>
            <a:off x="830400" y="6357601"/>
            <a:ext cx="7987320" cy="365125"/>
          </a:xfrm>
        </p:spPr>
        <p:txBody>
          <a:bodyPr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Update from the Big Tech Accountability team</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ontent Placeholder 5"/>
          <p:cNvSpPr>
            <a:spLocks noGrp="1"/>
          </p:cNvSpPr>
          <p:nvPr>
            <p:ph idx="1"/>
          </p:nvPr>
        </p:nvSpPr>
        <p:spPr>
          <a:xfrm>
            <a:off x="384000" y="1825078"/>
            <a:ext cx="11424000" cy="3805160"/>
          </a:xfrm>
        </p:spPr>
        <p:txBody>
          <a:bodyPr vert="horz" lIns="0" tIns="0" rIns="0" bIns="0" rtlCol="0" anchor="t">
            <a:normAutofit lnSpcReduction="10000"/>
          </a:bodyPr>
          <a:lstStyle/>
          <a:p>
            <a:pPr marL="342900" indent="-342900">
              <a:buFont typeface="Wingdings" panose="05000000000000000000" pitchFamily="2" charset="2"/>
              <a:buChar char="Ø"/>
            </a:pPr>
            <a:r>
              <a:rPr lang="en-GB" dirty="0">
                <a:latin typeface="Amnesty Trade Gothic Light"/>
              </a:rPr>
              <a:t>2021: Meta implemented mitigations in Ethiopia – including improved content moderation &amp; limits on reshares.</a:t>
            </a:r>
          </a:p>
          <a:p>
            <a:pPr marL="342900" indent="-342900">
              <a:buFont typeface="Wingdings" panose="05000000000000000000" pitchFamily="2" charset="2"/>
              <a:buChar char="Ø"/>
            </a:pPr>
            <a:r>
              <a:rPr lang="en-GB" dirty="0">
                <a:latin typeface="Amnesty Trade Gothic Light"/>
              </a:rPr>
              <a:t>Minimal measures in the face of a serious risk.</a:t>
            </a:r>
          </a:p>
          <a:p>
            <a:pPr marL="342900" indent="-342900">
              <a:buFont typeface="Wingdings" panose="05000000000000000000" pitchFamily="2" charset="2"/>
              <a:buChar char="Ø"/>
            </a:pPr>
            <a:r>
              <a:rPr lang="en-GB" dirty="0">
                <a:latin typeface="Amnesty Trade Gothic Light"/>
              </a:rPr>
              <a:t>Even before the conflict – Meta had received warnings from civil society actors, human rights experts, about the danger of contributing to violence.</a:t>
            </a:r>
          </a:p>
          <a:p>
            <a:pPr marL="342900" indent="-342900">
              <a:buFont typeface="Wingdings" panose="05000000000000000000" pitchFamily="2" charset="2"/>
              <a:buChar char="Ø"/>
            </a:pPr>
            <a:r>
              <a:rPr lang="en-GB" dirty="0">
                <a:latin typeface="Amnesty Trade Gothic Light"/>
              </a:rPr>
              <a:t>"I told Facebook many times that they were going to contribute to violence. Those people who are talking to you, they say they understand but it's a big and bureaucratic organization. I don't think they care much about what is happening on the ground."</a:t>
            </a:r>
          </a:p>
        </p:txBody>
      </p:sp>
    </p:spTree>
    <p:extLst>
      <p:ext uri="{BB962C8B-B14F-4D97-AF65-F5344CB8AC3E}">
        <p14:creationId xmlns:p14="http://schemas.microsoft.com/office/powerpoint/2010/main" val="21640773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32000"/>
            <a:ext cx="11424000" cy="720000"/>
          </a:xfrm>
        </p:spPr>
        <p:txBody>
          <a:bodyPr vert="horz" lIns="0" tIns="0" rIns="0" bIns="0" rtlCol="0" anchor="t" anchorCtr="0">
            <a:noAutofit/>
          </a:bodyPr>
          <a:lstStyle/>
          <a:p>
            <a:r>
              <a:rPr lang="en-GB" sz="4800" dirty="0">
                <a:solidFill>
                  <a:srgbClr val="000000"/>
                </a:solidFill>
                <a:highlight>
                  <a:srgbClr val="FFFF00"/>
                </a:highlight>
                <a:latin typeface="Amnesty Trade Gothic Cn"/>
              </a:rPr>
              <a:t>Facebook Oversight Board Recommendation</a:t>
            </a:r>
          </a:p>
        </p:txBody>
      </p:sp>
      <p:sp>
        <p:nvSpPr>
          <p:cNvPr id="3" name="Footer Placeholder 2"/>
          <p:cNvSpPr>
            <a:spLocks noGrp="1"/>
          </p:cNvSpPr>
          <p:nvPr>
            <p:ph type="ftr" sz="quarter" idx="11"/>
          </p:nvPr>
        </p:nvSpPr>
        <p:spPr>
          <a:xfrm>
            <a:off x="830400" y="6357601"/>
            <a:ext cx="7987320" cy="365125"/>
          </a:xfrm>
        </p:spPr>
        <p:txBody>
          <a:bodyPr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Update from the Big Tech Accountability team</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ontent Placeholder 5"/>
          <p:cNvSpPr>
            <a:spLocks noGrp="1"/>
          </p:cNvSpPr>
          <p:nvPr>
            <p:ph idx="1"/>
          </p:nvPr>
        </p:nvSpPr>
        <p:spPr>
          <a:xfrm>
            <a:off x="336000" y="2125078"/>
            <a:ext cx="11424000" cy="3805160"/>
          </a:xfrm>
        </p:spPr>
        <p:txBody>
          <a:bodyPr vert="horz" lIns="0" tIns="0" rIns="0" bIns="0" rtlCol="0" anchor="t">
            <a:normAutofit/>
          </a:bodyPr>
          <a:lstStyle/>
          <a:p>
            <a:pPr marL="342900" indent="-342900">
              <a:buFont typeface="Wingdings" panose="05000000000000000000" pitchFamily="2" charset="2"/>
              <a:buChar char="Ø"/>
            </a:pPr>
            <a:r>
              <a:rPr lang="en-GB" dirty="0">
                <a:latin typeface="Amnesty Trade Gothic Light"/>
              </a:rPr>
              <a:t>"Commission an independent human rights due diligence assessment on how Facebook and Instagram have been used to spread hate speech and unverified rumours that </a:t>
            </a:r>
            <a:r>
              <a:rPr lang="en-GB" b="1" dirty="0">
                <a:latin typeface="Amnesty Trade Gothic Light"/>
              </a:rPr>
              <a:t>heighten the risk of violence </a:t>
            </a:r>
            <a:r>
              <a:rPr lang="en-GB" dirty="0">
                <a:latin typeface="Amnesty Trade Gothic Light"/>
              </a:rPr>
              <a:t>in Ethiopia. The assessment should review the success of measures that Meta took to prevent the misuse of its products and services in Ethiopia...The assessment should review Meta's language capabilities in Ethiopia and whether they are adequate to protect the rights of users."</a:t>
            </a:r>
            <a:endParaRPr lang="en-US" b="1" dirty="0">
              <a:cs typeface="Calibri"/>
            </a:endParaRPr>
          </a:p>
        </p:txBody>
      </p:sp>
    </p:spTree>
    <p:extLst>
      <p:ext uri="{BB962C8B-B14F-4D97-AF65-F5344CB8AC3E}">
        <p14:creationId xmlns:p14="http://schemas.microsoft.com/office/powerpoint/2010/main" val="10586667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32000"/>
            <a:ext cx="11424000" cy="720000"/>
          </a:xfrm>
        </p:spPr>
        <p:txBody>
          <a:bodyPr vert="horz" lIns="0" tIns="0" rIns="0" bIns="0" rtlCol="0" anchor="t" anchorCtr="0">
            <a:noAutofit/>
          </a:bodyPr>
          <a:lstStyle/>
          <a:p>
            <a:r>
              <a:rPr lang="en-GB" sz="4800" dirty="0">
                <a:solidFill>
                  <a:srgbClr val="000000"/>
                </a:solidFill>
                <a:highlight>
                  <a:srgbClr val="FFFF00"/>
                </a:highlight>
              </a:rPr>
              <a:t>Case study: Amare </a:t>
            </a:r>
            <a:r>
              <a:rPr lang="en-GB" sz="4800" dirty="0" err="1">
                <a:solidFill>
                  <a:srgbClr val="000000"/>
                </a:solidFill>
                <a:highlight>
                  <a:srgbClr val="FFFF00"/>
                </a:highlight>
              </a:rPr>
              <a:t>Meareg</a:t>
            </a:r>
          </a:p>
        </p:txBody>
      </p:sp>
      <p:sp>
        <p:nvSpPr>
          <p:cNvPr id="14" name="Content Placeholder 5"/>
          <p:cNvSpPr>
            <a:spLocks noGrp="1"/>
          </p:cNvSpPr>
          <p:nvPr>
            <p:ph idx="1"/>
          </p:nvPr>
        </p:nvSpPr>
        <p:spPr>
          <a:xfrm>
            <a:off x="384000" y="1697496"/>
            <a:ext cx="11424000" cy="4460638"/>
          </a:xfrm>
        </p:spPr>
        <p:txBody>
          <a:bodyPr vert="horz" lIns="0" tIns="0" rIns="0" bIns="0" rtlCol="0" anchor="t">
            <a:normAutofit lnSpcReduction="10000"/>
          </a:bodyPr>
          <a:lstStyle/>
          <a:p>
            <a:pPr marL="342900" indent="-342900">
              <a:buFont typeface="Wingdings" panose="05000000000000000000" pitchFamily="2" charset="2"/>
              <a:buChar char="Ø"/>
            </a:pPr>
            <a:r>
              <a:rPr lang="en-GB" dirty="0"/>
              <a:t>Amare </a:t>
            </a:r>
            <a:r>
              <a:rPr lang="en-GB" dirty="0" err="1"/>
              <a:t>Meareg's</a:t>
            </a:r>
            <a:r>
              <a:rPr lang="en-GB" dirty="0"/>
              <a:t> son, Abrham, is a litigant in the Kenyan case.</a:t>
            </a:r>
            <a:endParaRPr lang="en-GB" dirty="0">
              <a:cs typeface="Calibri"/>
            </a:endParaRPr>
          </a:p>
          <a:p>
            <a:pPr marL="342900" indent="-342900">
              <a:buFont typeface="Wingdings" panose="05000000000000000000" pitchFamily="2" charset="2"/>
              <a:buChar char="Ø"/>
            </a:pPr>
            <a:r>
              <a:rPr lang="en-GB" dirty="0"/>
              <a:t>Amare </a:t>
            </a:r>
            <a:r>
              <a:rPr lang="en-GB" dirty="0" err="1"/>
              <a:t>Meareg</a:t>
            </a:r>
            <a:r>
              <a:rPr lang="en-GB" dirty="0"/>
              <a:t> was targeted by a Facebook page called BDU staff with more than 50K followers, which published his name, address, photo and place of work, alleging he was a former TPLF fighter. </a:t>
            </a:r>
            <a:endParaRPr lang="en-GB" dirty="0">
              <a:cs typeface="Calibri"/>
            </a:endParaRPr>
          </a:p>
          <a:p>
            <a:pPr marL="342900" indent="-342900">
              <a:buFont typeface="Wingdings" panose="05000000000000000000" pitchFamily="2" charset="2"/>
              <a:buChar char="Ø"/>
            </a:pPr>
            <a:r>
              <a:rPr lang="en-GB" dirty="0"/>
              <a:t>People called for his death in the comments.</a:t>
            </a:r>
            <a:endParaRPr lang="en-GB" dirty="0">
              <a:cs typeface="Calibri" panose="020F0502020204030204"/>
            </a:endParaRPr>
          </a:p>
          <a:p>
            <a:pPr marL="342900" indent="-342900">
              <a:buFont typeface="Wingdings" panose="05000000000000000000" pitchFamily="2" charset="2"/>
              <a:buChar char="Ø"/>
            </a:pPr>
            <a:r>
              <a:rPr lang="en-GB" dirty="0"/>
              <a:t>Abrham reported the original post and reshares, but the content remained on Facebook.</a:t>
            </a:r>
            <a:endParaRPr lang="en-GB" dirty="0">
              <a:cs typeface="Calibri" panose="020F0502020204030204"/>
            </a:endParaRPr>
          </a:p>
          <a:p>
            <a:pPr marL="342900" indent="-342900">
              <a:buFont typeface="Wingdings" panose="05000000000000000000" pitchFamily="2" charset="2"/>
              <a:buChar char="Ø"/>
            </a:pPr>
            <a:r>
              <a:rPr lang="en-GB" dirty="0">
                <a:cs typeface="Calibri" panose="020F0502020204030204"/>
              </a:rPr>
              <a:t>"The Facebook post was everywhere."</a:t>
            </a:r>
          </a:p>
          <a:p>
            <a:pPr marL="342900" indent="-342900">
              <a:buFont typeface="Wingdings" panose="05000000000000000000" pitchFamily="2" charset="2"/>
              <a:buChar char="Ø"/>
            </a:pPr>
            <a:r>
              <a:rPr lang="en-GB" dirty="0">
                <a:cs typeface="Calibri" panose="020F0502020204030204"/>
              </a:rPr>
              <a:t>3 weeks after the post emerged on Facebook, Amare </a:t>
            </a:r>
            <a:r>
              <a:rPr lang="en-GB" dirty="0" err="1">
                <a:cs typeface="Calibri" panose="020F0502020204030204"/>
              </a:rPr>
              <a:t>Meareg</a:t>
            </a:r>
            <a:r>
              <a:rPr lang="en-GB" dirty="0">
                <a:cs typeface="Calibri" panose="020F0502020204030204"/>
              </a:rPr>
              <a:t> was followed home from his place of work and shot dead outside his home.</a:t>
            </a:r>
          </a:p>
          <a:p>
            <a:pPr marL="0" indent="0">
              <a:buNone/>
            </a:pPr>
            <a:endParaRPr lang="en-GB" dirty="0">
              <a:cs typeface="Calibri" panose="020F0502020204030204"/>
            </a:endParaRPr>
          </a:p>
        </p:txBody>
      </p:sp>
    </p:spTree>
    <p:extLst>
      <p:ext uri="{BB962C8B-B14F-4D97-AF65-F5344CB8AC3E}">
        <p14:creationId xmlns:p14="http://schemas.microsoft.com/office/powerpoint/2010/main" val="217778941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32000"/>
            <a:ext cx="11424000" cy="720000"/>
          </a:xfrm>
        </p:spPr>
        <p:txBody>
          <a:bodyPr vert="horz" lIns="0" tIns="0" rIns="0" bIns="0" rtlCol="0" anchor="t" anchorCtr="0">
            <a:noAutofit/>
          </a:bodyPr>
          <a:lstStyle/>
          <a:p>
            <a:r>
              <a:rPr lang="en-GB" sz="4800" dirty="0">
                <a:solidFill>
                  <a:srgbClr val="000000"/>
                </a:solidFill>
                <a:highlight>
                  <a:srgbClr val="FFFF00"/>
                </a:highlight>
              </a:rPr>
              <a:t>Key Findings</a:t>
            </a:r>
            <a:endParaRPr lang="en-GB" sz="4800" dirty="0">
              <a:solidFill>
                <a:srgbClr val="000000"/>
              </a:solidFill>
              <a:highlight>
                <a:srgbClr val="FFFF00"/>
              </a:highlight>
              <a:cs typeface="Calibri Light"/>
            </a:endParaRPr>
          </a:p>
        </p:txBody>
      </p:sp>
      <p:sp>
        <p:nvSpPr>
          <p:cNvPr id="14" name="Content Placeholder 5"/>
          <p:cNvSpPr>
            <a:spLocks noGrp="1"/>
          </p:cNvSpPr>
          <p:nvPr>
            <p:ph idx="1"/>
          </p:nvPr>
        </p:nvSpPr>
        <p:spPr>
          <a:xfrm>
            <a:off x="384000" y="1697496"/>
            <a:ext cx="11424000" cy="4460638"/>
          </a:xfrm>
        </p:spPr>
        <p:txBody>
          <a:bodyPr vert="horz" lIns="0" tIns="0" rIns="0" bIns="0" rtlCol="0" anchor="t">
            <a:normAutofit/>
          </a:bodyPr>
          <a:lstStyle/>
          <a:p>
            <a:pPr marL="342900" indent="-342900">
              <a:buFont typeface="Wingdings" panose="05000000000000000000" pitchFamily="2" charset="2"/>
              <a:buChar char="Ø"/>
            </a:pPr>
            <a:r>
              <a:rPr lang="en-GB" dirty="0"/>
              <a:t>A lack of adequate investment in Ethiopia, and a business model that prioritises engagement above all else, resulted in the Facebook platform contributing to serious human rights abuses.</a:t>
            </a:r>
            <a:endParaRPr lang="en-GB" dirty="0">
              <a:cs typeface="Calibri"/>
            </a:endParaRPr>
          </a:p>
          <a:p>
            <a:pPr marL="342900" indent="-342900">
              <a:buFont typeface="Wingdings" panose="05000000000000000000" pitchFamily="2" charset="2"/>
              <a:buChar char="Ø"/>
            </a:pPr>
            <a:r>
              <a:rPr lang="en-GB" dirty="0"/>
              <a:t>Meta made many of the same systemic failures in Ethiopia as it did in Myanmar, just three years prior. This includes ignoring warnings from civil society, inadequate staffing, lack of investment in human rights due diligence methods.</a:t>
            </a:r>
            <a:endParaRPr lang="en-GB" dirty="0">
              <a:cs typeface="Calibri"/>
            </a:endParaRPr>
          </a:p>
          <a:p>
            <a:pPr marL="0" indent="0">
              <a:buNone/>
            </a:pPr>
            <a:endParaRPr lang="en-GB" dirty="0">
              <a:cs typeface="Calibri"/>
            </a:endParaRPr>
          </a:p>
        </p:txBody>
      </p:sp>
    </p:spTree>
    <p:extLst>
      <p:ext uri="{BB962C8B-B14F-4D97-AF65-F5344CB8AC3E}">
        <p14:creationId xmlns:p14="http://schemas.microsoft.com/office/powerpoint/2010/main" val="406048657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32000"/>
            <a:ext cx="11424000" cy="720000"/>
          </a:xfrm>
        </p:spPr>
        <p:txBody>
          <a:bodyPr vert="horz" lIns="0" tIns="0" rIns="0" bIns="0" rtlCol="0" anchor="t" anchorCtr="0">
            <a:noAutofit/>
          </a:bodyPr>
          <a:lstStyle/>
          <a:p>
            <a:r>
              <a:rPr lang="en-GB" sz="4200">
                <a:solidFill>
                  <a:srgbClr val="000000"/>
                </a:solidFill>
                <a:highlight>
                  <a:srgbClr val="FFFF00"/>
                </a:highlight>
                <a:latin typeface="Amnesty Trade Gothic Cn"/>
              </a:rPr>
              <a:t>What’s next? Prevention and remedy</a:t>
            </a:r>
          </a:p>
        </p:txBody>
      </p:sp>
      <p:sp>
        <p:nvSpPr>
          <p:cNvPr id="3" name="Footer Placeholder 2"/>
          <p:cNvSpPr>
            <a:spLocks noGrp="1"/>
          </p:cNvSpPr>
          <p:nvPr>
            <p:ph type="ftr" sz="quarter" idx="11"/>
          </p:nvPr>
        </p:nvSpPr>
        <p:spPr>
          <a:xfrm>
            <a:off x="830400" y="6357601"/>
            <a:ext cx="7987320" cy="365125"/>
          </a:xfrm>
        </p:spPr>
        <p:txBody>
          <a:bodyPr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Update from the Big Tech Accountability team</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5">
            <a:extLst>
              <a:ext uri="{FF2B5EF4-FFF2-40B4-BE49-F238E27FC236}">
                <a16:creationId xmlns:a16="http://schemas.microsoft.com/office/drawing/2014/main" id="{E82CF58C-9278-7662-024A-0D3A20CFE5DE}"/>
              </a:ext>
            </a:extLst>
          </p:cNvPr>
          <p:cNvGraphicFramePr>
            <a:graphicFrameLocks noGrp="1"/>
          </p:cNvGraphicFramePr>
          <p:nvPr>
            <p:ph idx="1"/>
          </p:nvPr>
        </p:nvGraphicFramePr>
        <p:xfrm>
          <a:off x="384000" y="1260000"/>
          <a:ext cx="11424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0600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5CF2-F265-1205-EA69-CD9BAB389301}"/>
              </a:ext>
            </a:extLst>
          </p:cNvPr>
          <p:cNvSpPr>
            <a:spLocks noGrp="1"/>
          </p:cNvSpPr>
          <p:nvPr>
            <p:ph type="title"/>
          </p:nvPr>
        </p:nvSpPr>
        <p:spPr>
          <a:xfrm>
            <a:off x="598714" y="328838"/>
            <a:ext cx="10515600" cy="1108075"/>
          </a:xfrm>
        </p:spPr>
        <p:txBody>
          <a:bodyPr/>
          <a:lstStyle/>
          <a:p>
            <a:r>
              <a:rPr lang="en-US" dirty="0"/>
              <a:t>Broader context</a:t>
            </a:r>
          </a:p>
        </p:txBody>
      </p:sp>
      <p:sp>
        <p:nvSpPr>
          <p:cNvPr id="3" name="Content Placeholder 2">
            <a:extLst>
              <a:ext uri="{FF2B5EF4-FFF2-40B4-BE49-F238E27FC236}">
                <a16:creationId xmlns:a16="http://schemas.microsoft.com/office/drawing/2014/main" id="{75C26200-7800-F252-8786-C813A5C282B6}"/>
              </a:ext>
            </a:extLst>
          </p:cNvPr>
          <p:cNvSpPr>
            <a:spLocks noGrp="1"/>
          </p:cNvSpPr>
          <p:nvPr>
            <p:ph idx="1"/>
          </p:nvPr>
        </p:nvSpPr>
        <p:spPr>
          <a:xfrm>
            <a:off x="922714" y="2241683"/>
            <a:ext cx="10515600" cy="1835404"/>
          </a:xfrm>
        </p:spPr>
        <p:txBody>
          <a:bodyPr vert="horz" lIns="91440" tIns="45720" rIns="91440" bIns="45720" rtlCol="0" anchor="t">
            <a:noAutofit/>
          </a:bodyPr>
          <a:lstStyle/>
          <a:p>
            <a:pPr marL="0" indent="0">
              <a:lnSpc>
                <a:spcPct val="107000"/>
              </a:lnSpc>
              <a:spcAft>
                <a:spcPts val="800"/>
              </a:spcAft>
              <a:buNone/>
            </a:pPr>
            <a:r>
              <a:rPr lang="en-US" sz="1800" b="1" dirty="0">
                <a:solidFill>
                  <a:schemeClr val="tx1"/>
                </a:solidFill>
                <a:ea typeface="Calibri" panose="020F0502020204030204" pitchFamily="34" charset="0"/>
                <a:cs typeface="Calibri"/>
              </a:rPr>
              <a:t>Insights from:</a:t>
            </a:r>
            <a:endParaRPr lang="en-US" sz="1800" b="1" dirty="0">
              <a:solidFill>
                <a:schemeClr val="tx1"/>
              </a:solidFill>
              <a:ea typeface="Calibri" panose="020F0502020204030204" pitchFamily="34" charset="0"/>
            </a:endParaRPr>
          </a:p>
          <a:p>
            <a:pPr marL="285750" indent="-285750">
              <a:lnSpc>
                <a:spcPct val="107000"/>
              </a:lnSpc>
              <a:spcAft>
                <a:spcPts val="800"/>
              </a:spcAft>
            </a:pPr>
            <a:r>
              <a:rPr lang="en-US" sz="1800" dirty="0">
                <a:solidFill>
                  <a:schemeClr val="tx1"/>
                </a:solidFill>
                <a:effectLst/>
                <a:ea typeface="Calibri" panose="020F0502020204030204" pitchFamily="34" charset="0"/>
              </a:rPr>
              <a:t>Jaimee </a:t>
            </a:r>
            <a:r>
              <a:rPr lang="en-US" sz="1800" dirty="0" err="1">
                <a:solidFill>
                  <a:schemeClr val="tx1"/>
                </a:solidFill>
                <a:effectLst/>
                <a:ea typeface="Calibri" panose="020F0502020204030204" pitchFamily="34" charset="0"/>
              </a:rPr>
              <a:t>Kokonya</a:t>
            </a:r>
            <a:r>
              <a:rPr lang="en-US" sz="1800" dirty="0">
                <a:solidFill>
                  <a:schemeClr val="tx1"/>
                </a:solidFill>
                <a:ea typeface="Calibri" panose="020F0502020204030204" pitchFamily="34" charset="0"/>
              </a:rPr>
              <a:t> from Access Now</a:t>
            </a:r>
            <a:endParaRPr lang="en-US" sz="1800" dirty="0">
              <a:solidFill>
                <a:schemeClr val="tx1"/>
              </a:solidFill>
              <a:ea typeface="Calibri" panose="020F0502020204030204" pitchFamily="34" charset="0"/>
              <a:cs typeface="Calibri"/>
            </a:endParaRPr>
          </a:p>
          <a:p>
            <a:pPr marL="285750" indent="-285750">
              <a:lnSpc>
                <a:spcPct val="107000"/>
              </a:lnSpc>
              <a:spcAft>
                <a:spcPts val="800"/>
              </a:spcAft>
            </a:pPr>
            <a:r>
              <a:rPr lang="en-US" sz="1800" dirty="0">
                <a:solidFill>
                  <a:schemeClr val="tx1"/>
                </a:solidFill>
                <a:effectLst/>
                <a:ea typeface="Calibri" panose="020F0502020204030204" pitchFamily="34" charset="0"/>
              </a:rPr>
              <a:t>Laura Okkonen</a:t>
            </a:r>
            <a:r>
              <a:rPr lang="en-US" sz="1800" dirty="0">
                <a:solidFill>
                  <a:schemeClr val="tx1"/>
                </a:solidFill>
                <a:ea typeface="Calibri" panose="020F0502020204030204" pitchFamily="34" charset="0"/>
              </a:rPr>
              <a:t> from Access Now</a:t>
            </a:r>
            <a:endParaRPr lang="en-IN" sz="1800" dirty="0">
              <a:solidFill>
                <a:srgbClr val="000000"/>
              </a:solidFill>
              <a:effectLst/>
              <a:ea typeface="Calibri" panose="020F0502020204030204" pitchFamily="34" charset="0"/>
              <a:cs typeface="Calibri" panose="020F0502020204030204"/>
            </a:endParaRPr>
          </a:p>
        </p:txBody>
      </p:sp>
    </p:spTree>
    <p:extLst>
      <p:ext uri="{BB962C8B-B14F-4D97-AF65-F5344CB8AC3E}">
        <p14:creationId xmlns:p14="http://schemas.microsoft.com/office/powerpoint/2010/main" val="372787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B6062-E41B-7734-B0F5-42214A96B805}"/>
              </a:ext>
            </a:extLst>
          </p:cNvPr>
          <p:cNvSpPr>
            <a:spLocks noGrp="1"/>
          </p:cNvSpPr>
          <p:nvPr>
            <p:ph idx="1"/>
          </p:nvPr>
        </p:nvSpPr>
        <p:spPr>
          <a:xfrm>
            <a:off x="1763485" y="3295196"/>
            <a:ext cx="8262257" cy="699861"/>
          </a:xfrm>
        </p:spPr>
        <p:txBody>
          <a:bodyPr>
            <a:normAutofit/>
          </a:bodyPr>
          <a:lstStyle/>
          <a:p>
            <a:pPr marL="0" indent="0" algn="ctr">
              <a:buNone/>
            </a:pPr>
            <a:r>
              <a:rPr lang="en-US" sz="4000" dirty="0"/>
              <a:t>QUESTIONS</a:t>
            </a:r>
          </a:p>
        </p:txBody>
      </p:sp>
    </p:spTree>
    <p:extLst>
      <p:ext uri="{BB962C8B-B14F-4D97-AF65-F5344CB8AC3E}">
        <p14:creationId xmlns:p14="http://schemas.microsoft.com/office/powerpoint/2010/main" val="205305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18A6-31EF-2E79-8886-F5AA7C84E84E}"/>
              </a:ext>
            </a:extLst>
          </p:cNvPr>
          <p:cNvSpPr>
            <a:spLocks noGrp="1"/>
          </p:cNvSpPr>
          <p:nvPr>
            <p:ph type="title"/>
          </p:nvPr>
        </p:nvSpPr>
        <p:spPr/>
        <p:txBody>
          <a:bodyPr/>
          <a:lstStyle/>
          <a:p>
            <a:endParaRPr lang="en-US"/>
          </a:p>
        </p:txBody>
      </p:sp>
      <p:pic>
        <p:nvPicPr>
          <p:cNvPr id="5" name="Content Placeholder 4" descr="A group of people in a conference room&#10;&#10;Description automatically generated">
            <a:extLst>
              <a:ext uri="{FF2B5EF4-FFF2-40B4-BE49-F238E27FC236}">
                <a16:creationId xmlns:a16="http://schemas.microsoft.com/office/drawing/2014/main" id="{46CFF803-8C1F-99B5-1323-F66720E485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57" y="94301"/>
            <a:ext cx="11821886" cy="4536304"/>
          </a:xfrm>
        </p:spPr>
      </p:pic>
      <p:sp>
        <p:nvSpPr>
          <p:cNvPr id="7" name="TextBox 6">
            <a:extLst>
              <a:ext uri="{FF2B5EF4-FFF2-40B4-BE49-F238E27FC236}">
                <a16:creationId xmlns:a16="http://schemas.microsoft.com/office/drawing/2014/main" id="{9F985821-B063-94D5-8DAB-55446159B3CC}"/>
              </a:ext>
            </a:extLst>
          </p:cNvPr>
          <p:cNvSpPr txBox="1"/>
          <p:nvPr/>
        </p:nvSpPr>
        <p:spPr>
          <a:xfrm>
            <a:off x="2565943" y="5087620"/>
            <a:ext cx="6096000" cy="369332"/>
          </a:xfrm>
          <a:prstGeom prst="rect">
            <a:avLst/>
          </a:prstGeom>
          <a:noFill/>
        </p:spPr>
        <p:txBody>
          <a:bodyPr wrap="square" lIns="91440" tIns="45720" rIns="91440" bIns="45720" anchor="t">
            <a:spAutoFit/>
          </a:bodyPr>
          <a:lstStyle/>
          <a:p>
            <a:pPr defTabSz="257162" fontAlgn="base">
              <a:spcBef>
                <a:spcPct val="0"/>
              </a:spcBef>
              <a:spcAft>
                <a:spcPct val="0"/>
              </a:spcAft>
              <a:defRPr/>
            </a:pPr>
            <a:r>
              <a:rPr lang="en-AU" dirty="0">
                <a:solidFill>
                  <a:prstClr val="black"/>
                </a:solidFill>
                <a:latin typeface="Calibri"/>
                <a:cs typeface="Calibri Light"/>
              </a:rPr>
              <a:t>Sign up to become a member: </a:t>
            </a:r>
            <a:r>
              <a:rPr lang="en-AU" dirty="0">
                <a:solidFill>
                  <a:prstClr val="black"/>
                </a:solidFill>
                <a:ea typeface="+mn-lt"/>
                <a:cs typeface="+mn-lt"/>
                <a:hlinkClick r:id="rId3"/>
              </a:rPr>
              <a:t>https://bit.ly/2IOYDA9</a:t>
            </a:r>
            <a:endParaRPr lang="en-US">
              <a:solidFill>
                <a:prstClr val="black"/>
              </a:solidFill>
              <a:hlinkClick r:id="rId3"/>
            </a:endParaRPr>
          </a:p>
        </p:txBody>
      </p:sp>
      <p:sp>
        <p:nvSpPr>
          <p:cNvPr id="9" name="TextBox 8">
            <a:extLst>
              <a:ext uri="{FF2B5EF4-FFF2-40B4-BE49-F238E27FC236}">
                <a16:creationId xmlns:a16="http://schemas.microsoft.com/office/drawing/2014/main" id="{C25B6D54-A098-3507-ED1D-25715BB6468D}"/>
              </a:ext>
            </a:extLst>
          </p:cNvPr>
          <p:cNvSpPr txBox="1"/>
          <p:nvPr/>
        </p:nvSpPr>
        <p:spPr>
          <a:xfrm>
            <a:off x="2565943" y="5601967"/>
            <a:ext cx="6387086" cy="369332"/>
          </a:xfrm>
          <a:prstGeom prst="rect">
            <a:avLst/>
          </a:prstGeom>
          <a:noFill/>
        </p:spPr>
        <p:txBody>
          <a:bodyPr wrap="square" lIns="91440" tIns="45720" rIns="91440" bIns="45720" anchor="t">
            <a:spAutoFit/>
          </a:bodyPr>
          <a:lstStyle/>
          <a:p>
            <a:pPr defTabSz="257162" fontAlgn="base">
              <a:spcBef>
                <a:spcPct val="0"/>
              </a:spcBef>
              <a:spcAft>
                <a:spcPct val="0"/>
              </a:spcAft>
              <a:defRPr/>
            </a:pPr>
            <a:r>
              <a:rPr kumimoji="0" lang="en-AU" sz="1800" b="0" i="0" u="none" strike="noStrike" kern="1200" cap="none" spc="0" normalizeH="0" baseline="0" noProof="0" dirty="0">
                <a:ln>
                  <a:noFill/>
                </a:ln>
                <a:solidFill>
                  <a:prstClr val="black"/>
                </a:solidFill>
                <a:effectLst/>
                <a:uLnTx/>
                <a:uFillTx/>
                <a:latin typeface="Calibri"/>
                <a:ea typeface="Calibri Light" charset="0"/>
                <a:cs typeface="Calibri Light"/>
              </a:rPr>
              <a:t>For more information, contact: </a:t>
            </a:r>
            <a:r>
              <a:rPr lang="en-AU" sz="1800" u="sng" kern="0" dirty="0">
                <a:solidFill>
                  <a:srgbClr val="000000"/>
                </a:solidFill>
                <a:effectLst/>
                <a:latin typeface="Calibri"/>
                <a:ea typeface="Times New Roman" panose="02020603050405020304" pitchFamily="18" charset="0"/>
                <a:cs typeface="Calibri"/>
                <a:hlinkClick r:id="rId4"/>
              </a:rPr>
              <a:t>Anita Dorett (adorett@iccr.org)</a:t>
            </a:r>
            <a:endParaRPr lang="en-IN" sz="1800" kern="10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262207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5BCA-3B63-1944-C9E3-E6EA38F18A27}"/>
              </a:ext>
            </a:extLst>
          </p:cNvPr>
          <p:cNvSpPr>
            <a:spLocks noGrp="1"/>
          </p:cNvSpPr>
          <p:nvPr>
            <p:ph type="title"/>
          </p:nvPr>
        </p:nvSpPr>
        <p:spPr/>
        <p:txBody>
          <a:bodyPr/>
          <a:lstStyle/>
          <a:p>
            <a:r>
              <a:rPr lang="en-US" dirty="0"/>
              <a:t>Speakers:</a:t>
            </a:r>
          </a:p>
        </p:txBody>
      </p:sp>
      <p:sp>
        <p:nvSpPr>
          <p:cNvPr id="3" name="Content Placeholder 2">
            <a:extLst>
              <a:ext uri="{FF2B5EF4-FFF2-40B4-BE49-F238E27FC236}">
                <a16:creationId xmlns:a16="http://schemas.microsoft.com/office/drawing/2014/main" id="{4C824E3E-093F-305A-E060-59E2C1D9C87A}"/>
              </a:ext>
            </a:extLst>
          </p:cNvPr>
          <p:cNvSpPr>
            <a:spLocks noGrp="1"/>
          </p:cNvSpPr>
          <p:nvPr>
            <p:ph idx="1"/>
          </p:nvPr>
        </p:nvSpPr>
        <p:spPr>
          <a:xfrm>
            <a:off x="566057" y="1733542"/>
            <a:ext cx="10787743" cy="3227076"/>
          </a:xfrm>
        </p:spPr>
        <p:txBody>
          <a:bodyPr vert="horz" lIns="91440" tIns="45720" rIns="91440" bIns="45720" rtlCol="0" anchor="t">
            <a:noAutofit/>
          </a:bodyPr>
          <a:lstStyle/>
          <a:p>
            <a:pPr algn="just">
              <a:lnSpc>
                <a:spcPct val="107000"/>
              </a:lnSpc>
              <a:spcAft>
                <a:spcPts val="800"/>
              </a:spcAft>
            </a:pPr>
            <a:r>
              <a:rPr lang="en-IN" sz="1800" b="1" i="0" u="none" strike="noStrike" dirty="0">
                <a:solidFill>
                  <a:srgbClr val="242424"/>
                </a:solidFill>
                <a:effectLst/>
              </a:rPr>
              <a:t>Alia Al Ghussain </a:t>
            </a:r>
            <a:r>
              <a:rPr lang="en-IN" sz="1800" b="0" i="0" u="none" strike="noStrike" dirty="0">
                <a:solidFill>
                  <a:srgbClr val="242424"/>
                </a:solidFill>
                <a:effectLst/>
              </a:rPr>
              <a:t>is a Researcher/Adviser on Artificial Intelligence and Human Rights at Amnesty International. Her work focuses on the Big Tech business model, and in particular the human rights impacts that Big Tech has in conflict-affected settings</a:t>
            </a:r>
            <a:r>
              <a:rPr lang="en-GB" sz="1800" dirty="0"/>
              <a:t>.</a:t>
            </a:r>
            <a:endParaRPr lang="en-US" sz="1800" b="1" dirty="0">
              <a:solidFill>
                <a:srgbClr val="242424"/>
              </a:solidFill>
              <a:effectLst/>
              <a:ea typeface="Yu Mincho" panose="02020400000000000000" pitchFamily="18" charset="-128"/>
              <a:cs typeface="Arial" panose="020B0604020202020204" pitchFamily="34" charset="0"/>
            </a:endParaRPr>
          </a:p>
          <a:p>
            <a:pPr algn="just">
              <a:lnSpc>
                <a:spcPct val="107000"/>
              </a:lnSpc>
              <a:spcAft>
                <a:spcPts val="800"/>
              </a:spcAft>
            </a:pPr>
            <a:r>
              <a:rPr lang="en-US" sz="1800" b="1" dirty="0">
                <a:solidFill>
                  <a:srgbClr val="242424"/>
                </a:solidFill>
                <a:effectLst/>
                <a:ea typeface="Yu Mincho"/>
                <a:cs typeface="Arial"/>
              </a:rPr>
              <a:t>Laura Okkonen</a:t>
            </a:r>
            <a:r>
              <a:rPr lang="en-US" sz="1800" dirty="0">
                <a:solidFill>
                  <a:srgbClr val="242424"/>
                </a:solidFill>
                <a:effectLst/>
                <a:ea typeface="Yu Mincho"/>
                <a:cs typeface="Arial"/>
              </a:rPr>
              <a:t> currently works as the Investor Advocate in the Access Now Business and Human Rights team. </a:t>
            </a:r>
            <a:r>
              <a:rPr lang="en-US" sz="1800" dirty="0">
                <a:solidFill>
                  <a:srgbClr val="242424"/>
                </a:solidFill>
                <a:ea typeface="Yu Mincho"/>
                <a:cs typeface="Arial"/>
              </a:rPr>
              <a:t>Prior</a:t>
            </a:r>
            <a:r>
              <a:rPr lang="en-US" sz="1800" dirty="0">
                <a:solidFill>
                  <a:srgbClr val="242424"/>
                </a:solidFill>
                <a:effectLst/>
                <a:ea typeface="Yu Mincho"/>
                <a:cs typeface="Arial"/>
              </a:rPr>
              <a:t> to joining Access Now, she led the Business and Human Rights Program at Vodafone Group in London, UK. Prior to joining Vodafone Group, she was the Head of Human Rights at Nokia Corporation. Laura is the former Chair of the Telecommunications Industry Dialogue and served on the Board of the Global Network Initiative from 2017-2020.</a:t>
            </a:r>
            <a:endParaRPr lang="en-IN" sz="1800" dirty="0">
              <a:effectLst/>
              <a:ea typeface="Yu Mincho"/>
              <a:cs typeface="Arial"/>
            </a:endParaRPr>
          </a:p>
          <a:p>
            <a:pPr algn="just">
              <a:lnSpc>
                <a:spcPct val="107000"/>
              </a:lnSpc>
              <a:spcAft>
                <a:spcPts val="800"/>
              </a:spcAft>
            </a:pPr>
            <a:r>
              <a:rPr lang="en-US" sz="1800" b="1" dirty="0">
                <a:solidFill>
                  <a:srgbClr val="242424"/>
                </a:solidFill>
                <a:effectLst/>
                <a:ea typeface="Yu Mincho"/>
                <a:cs typeface="Arial"/>
              </a:rPr>
              <a:t>Jaimee </a:t>
            </a:r>
            <a:r>
              <a:rPr lang="en-US" sz="1800" b="1" dirty="0" err="1">
                <a:solidFill>
                  <a:srgbClr val="242424"/>
                </a:solidFill>
                <a:effectLst/>
                <a:ea typeface="Yu Mincho"/>
                <a:cs typeface="Arial"/>
              </a:rPr>
              <a:t>Kokonya</a:t>
            </a:r>
            <a:r>
              <a:rPr lang="en-US" sz="1800" dirty="0">
                <a:solidFill>
                  <a:srgbClr val="242424"/>
                </a:solidFill>
                <a:effectLst/>
                <a:ea typeface="Yu Mincho"/>
                <a:cs typeface="Arial"/>
              </a:rPr>
              <a:t> is the Africa campaigner at Access Now. </a:t>
            </a:r>
            <a:r>
              <a:rPr lang="en-US" sz="1800" dirty="0">
                <a:solidFill>
                  <a:srgbClr val="000000"/>
                </a:solidFill>
                <a:effectLst/>
                <a:ea typeface="Yu Mincho"/>
                <a:cs typeface="Arial"/>
              </a:rPr>
              <a:t>Before joining Access Now, Jaimee worked as a Regional Programme Assistant at </a:t>
            </a:r>
            <a:r>
              <a:rPr lang="en-US" sz="1800" dirty="0" err="1">
                <a:solidFill>
                  <a:srgbClr val="000000"/>
                </a:solidFill>
                <a:effectLst/>
                <a:ea typeface="Yu Mincho"/>
                <a:cs typeface="Arial"/>
              </a:rPr>
              <a:t>Hivos</a:t>
            </a:r>
            <a:r>
              <a:rPr lang="en-US" sz="1800" dirty="0">
                <a:solidFill>
                  <a:srgbClr val="000000"/>
                </a:solidFill>
                <a:effectLst/>
                <a:ea typeface="Yu Mincho"/>
                <a:cs typeface="Arial"/>
              </a:rPr>
              <a:t> East Africa. She provided project implementation, grants management, fundraising, communications and project administration support to the organization’s Strategic Partnerships programmes.</a:t>
            </a:r>
            <a:r>
              <a:rPr lang="en-US" sz="1800" dirty="0">
                <a:solidFill>
                  <a:srgbClr val="000000"/>
                </a:solidFill>
                <a:ea typeface="Yu Mincho"/>
                <a:cs typeface="Arial"/>
              </a:rPr>
              <a:t> </a:t>
            </a:r>
            <a:endParaRPr lang="en-IN" sz="1800" dirty="0">
              <a:ea typeface="Yu Mincho"/>
              <a:cs typeface="Calibri" panose="020F0502020204030204"/>
            </a:endParaRPr>
          </a:p>
          <a:p>
            <a:pPr marL="0" indent="0" algn="just">
              <a:lnSpc>
                <a:spcPct val="107000"/>
              </a:lnSpc>
              <a:spcAft>
                <a:spcPts val="800"/>
              </a:spcAft>
              <a:buNone/>
            </a:pPr>
            <a:endParaRPr lang="en-US" sz="1500" b="1" dirty="0">
              <a:solidFill>
                <a:srgbClr val="000000"/>
              </a:solidFill>
              <a:effectLst/>
              <a:ea typeface="Yu Mincho"/>
              <a:cs typeface="Calibri"/>
            </a:endParaRPr>
          </a:p>
        </p:txBody>
      </p:sp>
    </p:spTree>
    <p:extLst>
      <p:ext uri="{BB962C8B-B14F-4D97-AF65-F5344CB8AC3E}">
        <p14:creationId xmlns:p14="http://schemas.microsoft.com/office/powerpoint/2010/main" val="82472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683" y="1333624"/>
            <a:ext cx="6699324" cy="3729440"/>
          </a:xfrm>
        </p:spPr>
        <p:txBody>
          <a:bodyPr>
            <a:normAutofit fontScale="90000"/>
          </a:bodyPr>
          <a:lstStyle/>
          <a:p>
            <a:pPr>
              <a:lnSpc>
                <a:spcPct val="150000"/>
              </a:lnSpc>
            </a:pPr>
            <a:br>
              <a:rPr lang="en-GB" sz="3600" dirty="0">
                <a:solidFill>
                  <a:srgbClr val="000000"/>
                </a:solidFill>
                <a:highlight>
                  <a:srgbClr val="FFFF00"/>
                </a:highlight>
              </a:rPr>
            </a:br>
            <a:br>
              <a:rPr lang="en-GB" sz="3600" dirty="0">
                <a:highlight>
                  <a:srgbClr val="FFFF00"/>
                </a:highlight>
              </a:rPr>
            </a:br>
            <a:br>
              <a:rPr lang="en-GB" sz="3600" dirty="0">
                <a:highlight>
                  <a:srgbClr val="FFFF00"/>
                </a:highlight>
              </a:rPr>
            </a:br>
            <a:r>
              <a:rPr lang="en-GB" sz="3600" dirty="0">
                <a:solidFill>
                  <a:srgbClr val="000000"/>
                </a:solidFill>
                <a:highlight>
                  <a:srgbClr val="FFFF00"/>
                </a:highlight>
              </a:rPr>
              <a:t>“A DEATH SENTENCE FOR MY FATHER”: </a:t>
            </a:r>
            <a:br>
              <a:rPr lang="en-GB" sz="3600" dirty="0">
                <a:highlight>
                  <a:srgbClr val="FFFF00"/>
                </a:highlight>
              </a:rPr>
            </a:br>
            <a:br>
              <a:rPr lang="en-GB" sz="3600" dirty="0">
                <a:highlight>
                  <a:srgbClr val="FFFF00"/>
                </a:highlight>
              </a:rPr>
            </a:br>
            <a:r>
              <a:rPr lang="en-GB" sz="3600" dirty="0">
                <a:solidFill>
                  <a:srgbClr val="000000"/>
                </a:solidFill>
                <a:highlight>
                  <a:srgbClr val="FFFF00"/>
                </a:highlight>
              </a:rPr>
              <a:t>META’S CONTRIBUTION TO HUMAN RIGHTS ABUSES IN NORTHERN ETHIOPIA</a:t>
            </a:r>
            <a:br>
              <a:rPr lang="en-GB" sz="8000" dirty="0">
                <a:highlight>
                  <a:srgbClr val="FFFF00"/>
                </a:highlight>
              </a:rPr>
            </a:br>
            <a:br>
              <a:rPr lang="en-GB" sz="8000" dirty="0">
                <a:highlight>
                  <a:srgbClr val="FFFF00"/>
                </a:highlight>
              </a:rPr>
            </a:br>
            <a:endParaRPr lang="en-GB" sz="4000" dirty="0"/>
          </a:p>
        </p:txBody>
      </p:sp>
      <p:pic>
        <p:nvPicPr>
          <p:cNvPr id="5" name="Picture 4">
            <a:extLst>
              <a:ext uri="{FF2B5EF4-FFF2-40B4-BE49-F238E27FC236}">
                <a16:creationId xmlns:a16="http://schemas.microsoft.com/office/drawing/2014/main" id="{90495608-3BC8-B6AE-CC79-0442FEB3DC19}"/>
              </a:ext>
            </a:extLst>
          </p:cNvPr>
          <p:cNvPicPr>
            <a:picLocks noChangeAspect="1"/>
          </p:cNvPicPr>
          <p:nvPr/>
        </p:nvPicPr>
        <p:blipFill>
          <a:blip r:embed="rId3"/>
          <a:stretch>
            <a:fillRect/>
          </a:stretch>
        </p:blipFill>
        <p:spPr>
          <a:xfrm>
            <a:off x="7673100" y="1095367"/>
            <a:ext cx="3748087" cy="3729440"/>
          </a:xfrm>
          <a:prstGeom prst="rect">
            <a:avLst/>
          </a:prstGeom>
        </p:spPr>
      </p:pic>
    </p:spTree>
    <p:extLst>
      <p:ext uri="{BB962C8B-B14F-4D97-AF65-F5344CB8AC3E}">
        <p14:creationId xmlns:p14="http://schemas.microsoft.com/office/powerpoint/2010/main" val="159715369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32000"/>
            <a:ext cx="11424000" cy="720000"/>
          </a:xfrm>
        </p:spPr>
        <p:txBody>
          <a:bodyPr vert="horz" lIns="0" tIns="0" rIns="0" bIns="0" rtlCol="0" anchor="t" anchorCtr="0">
            <a:noAutofit/>
          </a:bodyPr>
          <a:lstStyle/>
          <a:p>
            <a:r>
              <a:rPr lang="en-GB" sz="4800" dirty="0">
                <a:solidFill>
                  <a:srgbClr val="000000"/>
                </a:solidFill>
                <a:highlight>
                  <a:srgbClr val="FFFF00"/>
                </a:highlight>
              </a:rPr>
              <a:t>Methodology</a:t>
            </a:r>
          </a:p>
        </p:txBody>
      </p:sp>
      <p:sp>
        <p:nvSpPr>
          <p:cNvPr id="14" name="Content Placeholder 5"/>
          <p:cNvSpPr>
            <a:spLocks noGrp="1"/>
          </p:cNvSpPr>
          <p:nvPr>
            <p:ph idx="1"/>
          </p:nvPr>
        </p:nvSpPr>
        <p:spPr>
          <a:xfrm>
            <a:off x="384000" y="1794257"/>
            <a:ext cx="11424000" cy="3928449"/>
          </a:xfrm>
        </p:spPr>
        <p:txBody>
          <a:bodyPr vert="horz" lIns="0" tIns="0" rIns="0" bIns="0" rtlCol="0" anchor="t">
            <a:normAutofit/>
          </a:bodyPr>
          <a:lstStyle/>
          <a:p>
            <a:pPr marL="342900" indent="-342900">
              <a:buFont typeface="Wingdings" panose="05000000000000000000" pitchFamily="2" charset="2"/>
              <a:buChar char="Ø"/>
            </a:pPr>
            <a:r>
              <a:rPr lang="en-GB" dirty="0"/>
              <a:t>The Facebook Papers</a:t>
            </a:r>
            <a:endParaRPr lang="en-GB" dirty="0">
              <a:cs typeface="Calibri"/>
            </a:endParaRPr>
          </a:p>
          <a:p>
            <a:pPr marL="342900" indent="-342900">
              <a:buFont typeface="Wingdings" panose="05000000000000000000" pitchFamily="2" charset="2"/>
              <a:buChar char="Ø"/>
            </a:pPr>
            <a:r>
              <a:rPr lang="en-GB" dirty="0"/>
              <a:t>Analysis of Meta's human rights responsibilities vis-a-vis the UN Guiding Principles on Business and Human Rights</a:t>
            </a:r>
            <a:endParaRPr lang="en-GB" dirty="0">
              <a:cs typeface="Calibri" panose="020F0502020204030204"/>
            </a:endParaRPr>
          </a:p>
          <a:p>
            <a:pPr marL="342900" indent="-342900">
              <a:buFont typeface="Wingdings" panose="05000000000000000000" pitchFamily="2" charset="2"/>
              <a:buChar char="Ø"/>
            </a:pPr>
            <a:r>
              <a:rPr lang="en-GB" dirty="0"/>
              <a:t>Previous Amnesty International reports on Ethiopia</a:t>
            </a:r>
            <a:endParaRPr lang="en-GB" dirty="0">
              <a:cs typeface="Calibri" panose="020F0502020204030204"/>
            </a:endParaRPr>
          </a:p>
          <a:p>
            <a:pPr marL="342900" indent="-342900">
              <a:buFont typeface="Wingdings" panose="05000000000000000000" pitchFamily="2" charset="2"/>
              <a:buChar char="Ø"/>
            </a:pPr>
            <a:r>
              <a:rPr lang="en-GB" dirty="0"/>
              <a:t>Interviews with Tigrayan community members, civil society experts and journalists</a:t>
            </a:r>
            <a:endParaRPr lang="en-GB" dirty="0">
              <a:cs typeface="Calibri" panose="020F0502020204030204"/>
            </a:endParaRPr>
          </a:p>
        </p:txBody>
      </p:sp>
    </p:spTree>
    <p:extLst>
      <p:ext uri="{BB962C8B-B14F-4D97-AF65-F5344CB8AC3E}">
        <p14:creationId xmlns:p14="http://schemas.microsoft.com/office/powerpoint/2010/main" val="37238990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32000"/>
            <a:ext cx="11424000" cy="720000"/>
          </a:xfrm>
        </p:spPr>
        <p:txBody>
          <a:bodyPr vert="horz" lIns="0" tIns="0" rIns="0" bIns="0" rtlCol="0" anchor="t" anchorCtr="0">
            <a:noAutofit/>
          </a:bodyPr>
          <a:lstStyle/>
          <a:p>
            <a:r>
              <a:rPr lang="en-GB" sz="4800" dirty="0">
                <a:solidFill>
                  <a:srgbClr val="000000"/>
                </a:solidFill>
                <a:highlight>
                  <a:srgbClr val="FFFF00"/>
                </a:highlight>
              </a:rPr>
              <a:t>Meta's business model</a:t>
            </a:r>
          </a:p>
        </p:txBody>
      </p:sp>
      <p:sp>
        <p:nvSpPr>
          <p:cNvPr id="14" name="Content Placeholder 5"/>
          <p:cNvSpPr>
            <a:spLocks noGrp="1"/>
          </p:cNvSpPr>
          <p:nvPr>
            <p:ph idx="1"/>
          </p:nvPr>
        </p:nvSpPr>
        <p:spPr>
          <a:xfrm>
            <a:off x="384000" y="1794257"/>
            <a:ext cx="11424000" cy="3928449"/>
          </a:xfrm>
        </p:spPr>
        <p:txBody>
          <a:bodyPr vert="horz" lIns="0" tIns="0" rIns="0" bIns="0" rtlCol="0" anchor="t">
            <a:normAutofit/>
          </a:bodyPr>
          <a:lstStyle/>
          <a:p>
            <a:pPr marL="342900" indent="-342900">
              <a:buFont typeface="Wingdings" panose="05000000000000000000" pitchFamily="2" charset="2"/>
              <a:buChar char="Ø"/>
            </a:pPr>
            <a:r>
              <a:rPr lang="en-GB" dirty="0"/>
              <a:t>Business model is built on corporate surveillance – incentive is to harvest and exploit data about people. </a:t>
            </a:r>
          </a:p>
          <a:p>
            <a:pPr marL="342900" indent="-342900">
              <a:buFont typeface="Wingdings" panose="05000000000000000000" pitchFamily="2" charset="2"/>
              <a:buChar char="Ø"/>
            </a:pPr>
            <a:r>
              <a:rPr lang="en-GB" dirty="0"/>
              <a:t>Particularly detrimental in conflict-affected settings, where human rights harms are more pronounced.</a:t>
            </a:r>
          </a:p>
          <a:p>
            <a:pPr marL="342900" indent="-342900">
              <a:buFont typeface="Wingdings" panose="05000000000000000000" pitchFamily="2" charset="2"/>
              <a:buChar char="Ø"/>
            </a:pPr>
            <a:r>
              <a:rPr lang="en-GB" dirty="0"/>
              <a:t>Content-shaping algorithms promote inflammatory and hate-filled content on Facebook.</a:t>
            </a:r>
          </a:p>
          <a:p>
            <a:pPr marL="342900" indent="-342900">
              <a:buFont typeface="Wingdings" panose="05000000000000000000" pitchFamily="2" charset="2"/>
              <a:buChar char="Ø"/>
            </a:pPr>
            <a:r>
              <a:rPr lang="en-GB" dirty="0"/>
              <a:t>Impacts on a range of human rights: right to freedom of expression, right to equality, right to non-discrimination.</a:t>
            </a:r>
          </a:p>
        </p:txBody>
      </p:sp>
    </p:spTree>
    <p:extLst>
      <p:ext uri="{BB962C8B-B14F-4D97-AF65-F5344CB8AC3E}">
        <p14:creationId xmlns:p14="http://schemas.microsoft.com/office/powerpoint/2010/main" val="15734974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32000"/>
            <a:ext cx="11424000" cy="720000"/>
          </a:xfrm>
        </p:spPr>
        <p:txBody>
          <a:bodyPr vert="horz" lIns="0" tIns="0" rIns="0" bIns="0" rtlCol="0" anchor="t" anchorCtr="0">
            <a:noAutofit/>
          </a:bodyPr>
          <a:lstStyle/>
          <a:p>
            <a:r>
              <a:rPr lang="en-GB" sz="4800">
                <a:solidFill>
                  <a:srgbClr val="000000"/>
                </a:solidFill>
                <a:highlight>
                  <a:srgbClr val="FFFF00"/>
                </a:highlight>
              </a:rPr>
              <a:t>Ethiopia context</a:t>
            </a:r>
          </a:p>
        </p:txBody>
      </p:sp>
      <p:sp>
        <p:nvSpPr>
          <p:cNvPr id="14" name="Content Placeholder 5"/>
          <p:cNvSpPr>
            <a:spLocks noGrp="1"/>
          </p:cNvSpPr>
          <p:nvPr>
            <p:ph idx="1"/>
          </p:nvPr>
        </p:nvSpPr>
        <p:spPr>
          <a:xfrm>
            <a:off x="384000" y="1794257"/>
            <a:ext cx="11424000" cy="3928449"/>
          </a:xfrm>
        </p:spPr>
        <p:txBody>
          <a:bodyPr vert="horz" lIns="0" tIns="0" rIns="0" bIns="0" rtlCol="0">
            <a:normAutofit fontScale="92500"/>
          </a:bodyPr>
          <a:lstStyle/>
          <a:p>
            <a:pPr marL="342900" indent="-342900">
              <a:buFont typeface="Wingdings" panose="05000000000000000000" pitchFamily="2" charset="2"/>
              <a:buChar char="Ø"/>
            </a:pPr>
            <a:r>
              <a:rPr lang="en-GB" dirty="0"/>
              <a:t>November 2020: armed conflict broke out in northern Ethiopia between forces aligned with the Ethiopia federal government and the Tigray regional government. </a:t>
            </a:r>
          </a:p>
          <a:p>
            <a:pPr marL="342900" indent="-342900">
              <a:buFont typeface="Wingdings" panose="05000000000000000000" pitchFamily="2" charset="2"/>
              <a:buChar char="Ø"/>
            </a:pPr>
            <a:r>
              <a:rPr lang="en-GB" dirty="0"/>
              <a:t>It is estimated that the conflict resulted in up to 600,000 civilian deaths.</a:t>
            </a:r>
          </a:p>
          <a:p>
            <a:pPr marL="342900" indent="-342900">
              <a:buFont typeface="Wingdings" panose="05000000000000000000" pitchFamily="2" charset="2"/>
              <a:buChar char="Ø"/>
            </a:pPr>
            <a:r>
              <a:rPr lang="en-GB" dirty="0"/>
              <a:t>Facebook is the dominant social media platform in Ethiopia.</a:t>
            </a:r>
          </a:p>
          <a:p>
            <a:pPr marL="342900" indent="-342900">
              <a:buFont typeface="Wingdings" panose="05000000000000000000" pitchFamily="2" charset="2"/>
              <a:buChar char="Ø"/>
            </a:pPr>
            <a:r>
              <a:rPr lang="en-GB" dirty="0"/>
              <a:t>During the conflict, the platform became awash with content advocating hate and inciting violence against the Tigrayan community.</a:t>
            </a:r>
          </a:p>
          <a:p>
            <a:pPr marL="342900" indent="-342900">
              <a:buFont typeface="Wingdings" panose="05000000000000000000" pitchFamily="2" charset="2"/>
              <a:buChar char="Ø"/>
            </a:pPr>
            <a:r>
              <a:rPr lang="en-GB" dirty="0"/>
              <a:t>Government figures – including the Prime Minister Abiy Ahmed – and pro-government figures used the platform to post harmful content which contributed to dehumanizing narratives against the Tigrayan community.</a:t>
            </a:r>
          </a:p>
        </p:txBody>
      </p:sp>
    </p:spTree>
    <p:extLst>
      <p:ext uri="{BB962C8B-B14F-4D97-AF65-F5344CB8AC3E}">
        <p14:creationId xmlns:p14="http://schemas.microsoft.com/office/powerpoint/2010/main" val="351761866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32000"/>
            <a:ext cx="11424000" cy="720000"/>
          </a:xfrm>
        </p:spPr>
        <p:txBody>
          <a:bodyPr vert="horz" lIns="0" tIns="0" rIns="0" bIns="0" rtlCol="0" anchor="t" anchorCtr="0">
            <a:noAutofit/>
          </a:bodyPr>
          <a:lstStyle/>
          <a:p>
            <a:r>
              <a:rPr lang="en-GB" sz="4800" dirty="0">
                <a:solidFill>
                  <a:srgbClr val="000000"/>
                </a:solidFill>
                <a:highlight>
                  <a:srgbClr val="FFFF00"/>
                </a:highlight>
              </a:rPr>
              <a:t>Independent Commission of Human Rights Experts on Ethiopia</a:t>
            </a:r>
            <a:br>
              <a:rPr lang="en-GB" sz="4800" dirty="0">
                <a:solidFill>
                  <a:srgbClr val="000000"/>
                </a:solidFill>
                <a:highlight>
                  <a:srgbClr val="FFFF00"/>
                </a:highlight>
              </a:rPr>
            </a:br>
            <a:br>
              <a:rPr lang="en-GB" sz="4800" dirty="0">
                <a:solidFill>
                  <a:srgbClr val="000000"/>
                </a:solidFill>
                <a:highlight>
                  <a:srgbClr val="FFFF00"/>
                </a:highlight>
              </a:rPr>
            </a:br>
            <a:endParaRPr lang="en-GB" sz="4800" dirty="0">
              <a:solidFill>
                <a:srgbClr val="000000"/>
              </a:solidFill>
              <a:highlight>
                <a:srgbClr val="FFFF00"/>
              </a:highlight>
            </a:endParaRPr>
          </a:p>
        </p:txBody>
      </p:sp>
      <p:sp>
        <p:nvSpPr>
          <p:cNvPr id="14" name="Content Placeholder 5"/>
          <p:cNvSpPr>
            <a:spLocks noGrp="1"/>
          </p:cNvSpPr>
          <p:nvPr>
            <p:ph idx="1"/>
          </p:nvPr>
        </p:nvSpPr>
        <p:spPr>
          <a:xfrm>
            <a:off x="384000" y="2403857"/>
            <a:ext cx="11424000" cy="3928449"/>
          </a:xfrm>
        </p:spPr>
        <p:txBody>
          <a:bodyPr vert="horz" lIns="0" tIns="0" rIns="0" bIns="0" rtlCol="0" anchor="t">
            <a:normAutofit/>
          </a:bodyPr>
          <a:lstStyle/>
          <a:p>
            <a:pPr marL="342900" indent="-342900">
              <a:buFont typeface="Wingdings" panose="05000000000000000000" pitchFamily="2" charset="2"/>
              <a:buChar char="Ø"/>
            </a:pPr>
            <a:r>
              <a:rPr lang="en-GB" dirty="0"/>
              <a:t>"The prevalence of hate speech in Ethiopia, in particular online, stoked community tensions and created a climate in which individuals and groups became targets of incitement and calls for violence. The full extent to which the spread of hate speech, as well as mis- and disinformation online, has contributed to or exacerbated discrimination and violence in Ethiopia – both during the conflict and in the present day – merits further independent investigation, so that appropriate lessons can be drawn to prevent future recurrence."</a:t>
            </a:r>
            <a:endParaRPr lang="en-US" dirty="0"/>
          </a:p>
        </p:txBody>
      </p:sp>
    </p:spTree>
    <p:extLst>
      <p:ext uri="{BB962C8B-B14F-4D97-AF65-F5344CB8AC3E}">
        <p14:creationId xmlns:p14="http://schemas.microsoft.com/office/powerpoint/2010/main" val="403750185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32000"/>
            <a:ext cx="11424000" cy="720000"/>
          </a:xfrm>
        </p:spPr>
        <p:txBody>
          <a:bodyPr vert="horz" lIns="0" tIns="0" rIns="0" bIns="0" rtlCol="0" anchor="t" anchorCtr="0">
            <a:noAutofit/>
          </a:bodyPr>
          <a:lstStyle/>
          <a:p>
            <a:r>
              <a:rPr lang="en-GB" sz="4800" dirty="0">
                <a:solidFill>
                  <a:srgbClr val="000000"/>
                </a:solidFill>
                <a:highlight>
                  <a:srgbClr val="FFFF00"/>
                </a:highlight>
              </a:rPr>
              <a:t>Litigation in Kenya</a:t>
            </a:r>
          </a:p>
        </p:txBody>
      </p:sp>
      <p:sp>
        <p:nvSpPr>
          <p:cNvPr id="14" name="Content Placeholder 5"/>
          <p:cNvSpPr>
            <a:spLocks noGrp="1"/>
          </p:cNvSpPr>
          <p:nvPr>
            <p:ph idx="1"/>
          </p:nvPr>
        </p:nvSpPr>
        <p:spPr>
          <a:xfrm>
            <a:off x="384000" y="1697496"/>
            <a:ext cx="11424000" cy="4460638"/>
          </a:xfrm>
        </p:spPr>
        <p:txBody>
          <a:bodyPr vert="horz" lIns="0" tIns="0" rIns="0" bIns="0" rtlCol="0" anchor="t">
            <a:normAutofit lnSpcReduction="10000"/>
          </a:bodyPr>
          <a:lstStyle/>
          <a:p>
            <a:pPr marL="342900" indent="-342900">
              <a:buFont typeface="Wingdings" panose="05000000000000000000" pitchFamily="2" charset="2"/>
              <a:buChar char="Ø"/>
            </a:pPr>
            <a:r>
              <a:rPr lang="en-GB" dirty="0"/>
              <a:t>December 2022: Landmark civil litigation against Meta submitted to Kenya's High Court alleging that Meta's algorithms inflamed the  armed conflict in Ethiopia.</a:t>
            </a:r>
            <a:endParaRPr lang="en-US" dirty="0"/>
          </a:p>
          <a:p>
            <a:pPr marL="342900" indent="-342900">
              <a:buFont typeface="Wingdings" panose="05000000000000000000" pitchFamily="2" charset="2"/>
              <a:buChar char="Ø"/>
            </a:pPr>
            <a:r>
              <a:rPr lang="en-GB" dirty="0"/>
              <a:t>The legal action claims that Meta promoted speech that led to ethnic violence and killings in Ethiopia by utilizing an algorithm which prioritizes and recommends hateful and violent content on Facebook.</a:t>
            </a:r>
            <a:endParaRPr lang="en-GB" dirty="0">
              <a:cs typeface="Calibri"/>
            </a:endParaRPr>
          </a:p>
          <a:p>
            <a:pPr marL="342900" indent="-342900">
              <a:buFont typeface="Wingdings" panose="05000000000000000000" pitchFamily="2" charset="2"/>
              <a:buChar char="Ø"/>
            </a:pPr>
            <a:r>
              <a:rPr lang="en-GB" dirty="0"/>
              <a:t>The petitioners seek to stop Facebook's algorithms from recommending such content to Facebook users and compel Meta to create a $1.6 billion USD victims' fund.</a:t>
            </a:r>
          </a:p>
          <a:p>
            <a:pPr marL="342900" indent="-342900">
              <a:buFont typeface="Wingdings" panose="05000000000000000000" pitchFamily="2" charset="2"/>
              <a:buChar char="Ø"/>
            </a:pPr>
            <a:r>
              <a:rPr lang="en-GB" dirty="0"/>
              <a:t>One of Amnesty International's staff members was targeted as a result of posts on the social media platform.</a:t>
            </a:r>
          </a:p>
          <a:p>
            <a:pPr marL="0" indent="0">
              <a:buNone/>
            </a:pPr>
            <a:endParaRPr lang="en-GB" dirty="0">
              <a:cs typeface="Calibri" panose="020F0502020204030204"/>
            </a:endParaRPr>
          </a:p>
        </p:txBody>
      </p:sp>
    </p:spTree>
    <p:extLst>
      <p:ext uri="{BB962C8B-B14F-4D97-AF65-F5344CB8AC3E}">
        <p14:creationId xmlns:p14="http://schemas.microsoft.com/office/powerpoint/2010/main" val="195818781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447615"/>
            <a:ext cx="11424000" cy="832216"/>
          </a:xfrm>
        </p:spPr>
        <p:txBody>
          <a:bodyPr vert="horz" lIns="0" tIns="0" rIns="0" bIns="0" rtlCol="0" anchor="t" anchorCtr="0">
            <a:noAutofit/>
          </a:bodyPr>
          <a:lstStyle/>
          <a:p>
            <a:r>
              <a:rPr lang="en-GB" sz="4800" dirty="0">
                <a:solidFill>
                  <a:srgbClr val="000000"/>
                </a:solidFill>
                <a:highlight>
                  <a:srgbClr val="FFFF00"/>
                </a:highlight>
                <a:latin typeface="Amnesty Trade Gothic Cn"/>
              </a:rPr>
              <a:t>FIXING </a:t>
            </a:r>
            <a:r>
              <a:rPr lang="en-GB" sz="4800" dirty="0" err="1">
                <a:solidFill>
                  <a:srgbClr val="000000"/>
                </a:solidFill>
                <a:highlight>
                  <a:srgbClr val="FFFF00"/>
                </a:highlight>
                <a:latin typeface="Amnesty Trade Gothic Cn"/>
              </a:rPr>
              <a:t>facebook</a:t>
            </a:r>
            <a:r>
              <a:rPr lang="en-GB" sz="4800" dirty="0">
                <a:solidFill>
                  <a:srgbClr val="000000"/>
                </a:solidFill>
                <a:highlight>
                  <a:srgbClr val="FFFF00"/>
                </a:highlight>
                <a:latin typeface="Amnesty Trade Gothic Cn"/>
              </a:rPr>
              <a:t>?</a:t>
            </a:r>
          </a:p>
        </p:txBody>
      </p:sp>
      <p:sp>
        <p:nvSpPr>
          <p:cNvPr id="3" name="Footer Placeholder 2"/>
          <p:cNvSpPr>
            <a:spLocks noGrp="1"/>
          </p:cNvSpPr>
          <p:nvPr>
            <p:ph type="ftr" sz="quarter" idx="11"/>
          </p:nvPr>
        </p:nvSpPr>
        <p:spPr>
          <a:xfrm>
            <a:off x="830400" y="6357601"/>
            <a:ext cx="7987320" cy="365125"/>
          </a:xfrm>
        </p:spPr>
        <p:txBody>
          <a:bodyPr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Update from the Big Tech Accountability team</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5">
            <a:extLst>
              <a:ext uri="{FF2B5EF4-FFF2-40B4-BE49-F238E27FC236}">
                <a16:creationId xmlns:a16="http://schemas.microsoft.com/office/drawing/2014/main" id="{8C3958BF-FA4F-F232-1C15-77FF78D7BD71}"/>
              </a:ext>
            </a:extLst>
          </p:cNvPr>
          <p:cNvGraphicFramePr>
            <a:graphicFrameLocks noGrp="1"/>
          </p:cNvGraphicFramePr>
          <p:nvPr>
            <p:ph idx="1"/>
          </p:nvPr>
        </p:nvGraphicFramePr>
        <p:xfrm>
          <a:off x="384000" y="1620000"/>
          <a:ext cx="11424000" cy="4265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51377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vestor Alliance Branding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1190</Words>
  <Application>Microsoft Macintosh PowerPoint</Application>
  <PresentationFormat>Widescreen</PresentationFormat>
  <Paragraphs>70</Paragraphs>
  <Slides>17</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Amnesty Trade Gothic Cn</vt:lpstr>
      <vt:lpstr>Amnesty Trade Gothic Light</vt:lpstr>
      <vt:lpstr>Arial</vt:lpstr>
      <vt:lpstr>Calibri</vt:lpstr>
      <vt:lpstr>Calibri Light</vt:lpstr>
      <vt:lpstr>Wingdings</vt:lpstr>
      <vt:lpstr>office theme</vt:lpstr>
      <vt:lpstr>Investor Alliance Branding (Blue)</vt:lpstr>
      <vt:lpstr>1_office theme</vt:lpstr>
      <vt:lpstr>Investor briefing on Amnesty International’s Report on Meta’s contribution to human rights abuses against Ethiopia’s Tigrayan community </vt:lpstr>
      <vt:lpstr>Speakers:</vt:lpstr>
      <vt:lpstr>   “A DEATH SENTENCE FOR MY FATHER”:   META’S CONTRIBUTION TO HUMAN RIGHTS ABUSES IN NORTHERN ETHIOPIA  </vt:lpstr>
      <vt:lpstr>Methodology</vt:lpstr>
      <vt:lpstr>Meta's business model</vt:lpstr>
      <vt:lpstr>Ethiopia context</vt:lpstr>
      <vt:lpstr>Independent Commission of Human Rights Experts on Ethiopia  </vt:lpstr>
      <vt:lpstr>Litigation in Kenya</vt:lpstr>
      <vt:lpstr>FIXING facebook?</vt:lpstr>
      <vt:lpstr>Inadequate mitigation measures</vt:lpstr>
      <vt:lpstr>Facebook Oversight Board Recommendation</vt:lpstr>
      <vt:lpstr>Case study: Amare Meareg</vt:lpstr>
      <vt:lpstr>Key Findings</vt:lpstr>
      <vt:lpstr>What’s next? Prevention and remedy</vt:lpstr>
      <vt:lpstr>Broader context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Office User</cp:lastModifiedBy>
  <cp:revision>88</cp:revision>
  <dcterms:created xsi:type="dcterms:W3CDTF">2022-01-25T23:18:33Z</dcterms:created>
  <dcterms:modified xsi:type="dcterms:W3CDTF">2023-11-16T15:40:38Z</dcterms:modified>
</cp:coreProperties>
</file>