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7"/>
  </p:notesMasterIdLst>
  <p:sldIdLst>
    <p:sldId id="1726" r:id="rId5"/>
    <p:sldId id="1755" r:id="rId6"/>
    <p:sldId id="1756" r:id="rId7"/>
    <p:sldId id="1748" r:id="rId8"/>
    <p:sldId id="1749" r:id="rId9"/>
    <p:sldId id="1752" r:id="rId10"/>
    <p:sldId id="1753" r:id="rId11"/>
    <p:sldId id="1754" r:id="rId12"/>
    <p:sldId id="1765" r:id="rId13"/>
    <p:sldId id="1762" r:id="rId14"/>
    <p:sldId id="1734" r:id="rId15"/>
    <p:sldId id="17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31B34-62E6-D9E4-59F1-0E1870129335}" name="Sofia del Valle" initials="SdV" userId="Sofia del Valle" providerId="None"/>
  <p188:author id="{97204A38-AA28-881D-F90E-4E6698E82CE0}" name="Jill van de Walle" initials="" userId="S::j.vandewalle@worldbenchmarkingalliance.org::0c4a0770-5fe4-4b4a-b38a-8b5dac49533c" providerId="AD"/>
  <p188:author id="{73D14A3F-8559-DC3F-2311-4ECE6BD4C528}" name="Viviana Conti" initials="" userId="S::v.conti@worldbenchmarkingalliance.org::07ee43bf-ee3d-4ea1-9b98-edda516855d7" providerId="AD"/>
  <p188:author id="{6DB11D64-95CD-4F4A-1345-A46B49BFC306}" name="Sofia del Valle" initials="Sd" userId="S::s.delvalle@worldbenchmarkingalliance.org::846279e6-f2dc-497b-9d70-65b5815d4966" providerId="AD"/>
  <p188:author id="{614BAC65-E403-DA21-AA70-F23FC8EE761E}" name="Talya Swissa" initials="TS" userId="S::t.swissa@worldbenchmarkingalliance.org::4244142f-3549-4994-b636-9ff2d172a500" providerId="AD"/>
  <p188:author id="{BBB00D8D-065E-677D-965E-F51626BD7788}" name="Viviana Conti" initials="VC" userId="Viviana Conti" providerId="None"/>
  <p188:author id="{54484CEE-1682-A51E-DCB8-02862AF748DC}" name="Rachel Leung" initials="RL" userId="Rachel Leu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2C33"/>
    <a:srgbClr val="F6F5F5"/>
    <a:srgbClr val="FD4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8BAF7-3AF0-49ED-894D-05081FF1284B}" v="269" dt="2023-12-04T12:32:13.218"/>
    <p1510:client id="{C3DEC616-B8D3-43EC-AB77-4D60AFEB8D5A}" v="165" dt="2023-12-04T12:47:51.894"/>
    <p1510:client id="{D76DECC3-3088-2B27-78F9-68C41D01CD0A}" v="193" dt="2023-12-13T09:05:16.582"/>
    <p1510:client id="{E1CBC48B-A49F-431E-B8ED-59AB9AD24463}" v="5" vWet="7" dt="2023-12-04T10:01:38.694"/>
    <p1510:client id="{EF76D600-CA42-2E77-F801-90A6F39F9F92}" v="116" dt="2023-12-13T16:22:33.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C0767C51-A404-4139-9C11-4004CC6009F7}" type="datetimeFigureOut">
              <a:rPr lang="LID4096" smtClean="0"/>
              <a:pPr/>
              <a:t>12/14/2023</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525E7101-B332-46B4-BA1B-955E1630496D}" type="slidenum">
              <a:rPr lang="LID4096" smtClean="0"/>
              <a:pPr/>
              <a:t>‹#›</a:t>
            </a:fld>
            <a:endParaRPr lang="LID4096"/>
          </a:p>
        </p:txBody>
      </p:sp>
    </p:spTree>
    <p:extLst>
      <p:ext uri="{BB962C8B-B14F-4D97-AF65-F5344CB8AC3E}">
        <p14:creationId xmlns:p14="http://schemas.microsoft.com/office/powerpoint/2010/main" val="127288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CA25E-F89C-B540-885D-EB7DCF3BD08B}" type="slidenum">
              <a:rPr kumimoji="0" lang="nl-NL"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4883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CA25E-F89C-B540-885D-EB7DCF3BD08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99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493CA25E-F89C-B540-885D-EB7DCF3BD08B}" type="slidenum">
              <a:rPr lang="nl-NL" smtClean="0"/>
              <a:t>3</a:t>
            </a:fld>
            <a:endParaRPr lang="nl-NL"/>
          </a:p>
        </p:txBody>
      </p:sp>
    </p:spTree>
    <p:extLst>
      <p:ext uri="{BB962C8B-B14F-4D97-AF65-F5344CB8AC3E}">
        <p14:creationId xmlns:p14="http://schemas.microsoft.com/office/powerpoint/2010/main" val="398963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525E7101-B332-46B4-BA1B-955E1630496D}" type="slidenum">
              <a:rPr lang="LID4096" smtClean="0"/>
              <a:pPr/>
              <a:t>4</a:t>
            </a:fld>
            <a:endParaRPr lang="LID4096"/>
          </a:p>
        </p:txBody>
      </p:sp>
    </p:spTree>
    <p:extLst>
      <p:ext uri="{BB962C8B-B14F-4D97-AF65-F5344CB8AC3E}">
        <p14:creationId xmlns:p14="http://schemas.microsoft.com/office/powerpoint/2010/main" val="413955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D2745"/>
                </a:solidFill>
                <a:effectLst/>
                <a:latin typeface="Gotham Book"/>
              </a:rPr>
              <a:t>This is reflected by practices of the top ten companies, they all involve rightsholders in their HRDD process while only 20% of the other 100 companies do.</a:t>
            </a:r>
            <a:endParaRPr lang="en-NL"/>
          </a:p>
        </p:txBody>
      </p:sp>
      <p:sp>
        <p:nvSpPr>
          <p:cNvPr id="4" name="Slide Number Placeholder 3"/>
          <p:cNvSpPr>
            <a:spLocks noGrp="1"/>
          </p:cNvSpPr>
          <p:nvPr>
            <p:ph type="sldNum" sz="quarter" idx="5"/>
          </p:nvPr>
        </p:nvSpPr>
        <p:spPr/>
        <p:txBody>
          <a:bodyPr/>
          <a:lstStyle/>
          <a:p>
            <a:fld id="{525E7101-B332-46B4-BA1B-955E1630496D}" type="slidenum">
              <a:rPr lang="LID4096" smtClean="0"/>
              <a:pPr/>
              <a:t>6</a:t>
            </a:fld>
            <a:endParaRPr lang="LID4096"/>
          </a:p>
        </p:txBody>
      </p:sp>
    </p:spTree>
    <p:extLst>
      <p:ext uri="{BB962C8B-B14F-4D97-AF65-F5344CB8AC3E}">
        <p14:creationId xmlns:p14="http://schemas.microsoft.com/office/powerpoint/2010/main" val="337031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D2745"/>
                </a:solidFill>
                <a:effectLst/>
                <a:latin typeface="Gotham Book"/>
              </a:rPr>
              <a:t>The fact that many companies don’t disclose their efforts to ensure meaningful rightsholder participation, by reducing information and power gaps, shows that they often see remediation and resolving complaints as a business risk rather than focusing on the people affected. </a:t>
            </a:r>
            <a:endParaRPr lang="en-NL"/>
          </a:p>
        </p:txBody>
      </p:sp>
      <p:sp>
        <p:nvSpPr>
          <p:cNvPr id="4" name="Slide Number Placeholder 3"/>
          <p:cNvSpPr>
            <a:spLocks noGrp="1"/>
          </p:cNvSpPr>
          <p:nvPr>
            <p:ph type="sldNum" sz="quarter" idx="5"/>
          </p:nvPr>
        </p:nvSpPr>
        <p:spPr/>
        <p:txBody>
          <a:bodyPr/>
          <a:lstStyle/>
          <a:p>
            <a:fld id="{525E7101-B332-46B4-BA1B-955E1630496D}" type="slidenum">
              <a:rPr lang="LID4096" smtClean="0"/>
              <a:pPr/>
              <a:t>7</a:t>
            </a:fld>
            <a:endParaRPr lang="LID4096"/>
          </a:p>
        </p:txBody>
      </p:sp>
    </p:spTree>
    <p:extLst>
      <p:ext uri="{BB962C8B-B14F-4D97-AF65-F5344CB8AC3E}">
        <p14:creationId xmlns:p14="http://schemas.microsoft.com/office/powerpoint/2010/main" val="150878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CA25E-F89C-B540-885D-EB7DCF3BD08B}" type="slidenum">
              <a:rPr kumimoji="0" lang="nl-NL"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3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48547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BE78C6-B951-439D-A0E2-3E4408E0A837}"/>
              </a:ext>
            </a:extLst>
          </p:cNvPr>
          <p:cNvPicPr>
            <a:picLocks noChangeAspect="1"/>
          </p:cNvPicPr>
          <p:nvPr/>
        </p:nvPicPr>
        <p:blipFill>
          <a:blip r:embed="rId2"/>
          <a:stretch>
            <a:fillRect/>
          </a:stretch>
        </p:blipFill>
        <p:spPr>
          <a:xfrm>
            <a:off x="1" y="1365441"/>
            <a:ext cx="12191998" cy="4064000"/>
          </a:xfrm>
          <a:prstGeom prst="rect">
            <a:avLst/>
          </a:prstGeom>
        </p:spPr>
      </p:pic>
      <p:sp>
        <p:nvSpPr>
          <p:cNvPr id="3" name="Slide Number Placeholder 2">
            <a:extLst>
              <a:ext uri="{FF2B5EF4-FFF2-40B4-BE49-F238E27FC236}">
                <a16:creationId xmlns:a16="http://schemas.microsoft.com/office/drawing/2014/main" id="{AC879CDA-E189-4654-8398-CEF7CF9DFC3A}"/>
              </a:ext>
            </a:extLst>
          </p:cNvPr>
          <p:cNvSpPr>
            <a:spLocks noGrp="1"/>
          </p:cNvSpPr>
          <p:nvPr>
            <p:ph type="sldNum" sz="quarter" idx="10"/>
          </p:nvPr>
        </p:nvSpPr>
        <p:spPr/>
        <p:txBody>
          <a:bodyPr/>
          <a:lstStyle/>
          <a:p>
            <a:fld id="{E49E4E6C-C5B2-4A6B-8E08-946AA1C51EF0}" type="slidenum">
              <a:rPr lang="LID4096" smtClean="0"/>
              <a:t>‹#›</a:t>
            </a:fld>
            <a:endParaRPr lang="LID4096"/>
          </a:p>
        </p:txBody>
      </p:sp>
      <p:sp>
        <p:nvSpPr>
          <p:cNvPr id="2" name="Rectangle 1">
            <a:extLst>
              <a:ext uri="{FF2B5EF4-FFF2-40B4-BE49-F238E27FC236}">
                <a16:creationId xmlns:a16="http://schemas.microsoft.com/office/drawing/2014/main" id="{8E7C87C5-A023-4961-B02B-4D535EFC592F}"/>
              </a:ext>
            </a:extLst>
          </p:cNvPr>
          <p:cNvSpPr/>
          <p:nvPr/>
        </p:nvSpPr>
        <p:spPr>
          <a:xfrm>
            <a:off x="0" y="5429441"/>
            <a:ext cx="12192000" cy="1436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Segoe UI" panose="020B0502040204020203" pitchFamily="34" charset="0"/>
            </a:endParaRPr>
          </a:p>
        </p:txBody>
      </p:sp>
      <p:sp>
        <p:nvSpPr>
          <p:cNvPr id="14" name="Titel 1">
            <a:extLst>
              <a:ext uri="{FF2B5EF4-FFF2-40B4-BE49-F238E27FC236}">
                <a16:creationId xmlns:a16="http://schemas.microsoft.com/office/drawing/2014/main" id="{28B7CA1F-0C74-4BBE-B1B6-641A9A52C8B4}"/>
              </a:ext>
            </a:extLst>
          </p:cNvPr>
          <p:cNvSpPr>
            <a:spLocks noGrp="1" noChangeAspect="1"/>
          </p:cNvSpPr>
          <p:nvPr>
            <p:ph type="ctrTitle" hasCustomPrompt="1"/>
          </p:nvPr>
        </p:nvSpPr>
        <p:spPr>
          <a:xfrm>
            <a:off x="561108" y="2038385"/>
            <a:ext cx="11069784" cy="2703918"/>
          </a:xfrm>
          <a:prstGeom prst="rect">
            <a:avLst/>
          </a:prstGeom>
        </p:spPr>
        <p:txBody>
          <a:bodyPr lIns="144000" tIns="144000" rIns="144000" bIns="144000" anchor="ctr" anchorCtr="0"/>
          <a:lstStyle>
            <a:lvl1pPr algn="ctr">
              <a:defRPr sz="4800" b="1">
                <a:solidFill>
                  <a:schemeClr val="bg1"/>
                </a:solidFill>
              </a:defRPr>
            </a:lvl1pPr>
          </a:lstStyle>
          <a:p>
            <a:r>
              <a:rPr lang="nl-NL"/>
              <a:t>Click to add title</a:t>
            </a:r>
          </a:p>
        </p:txBody>
      </p:sp>
    </p:spTree>
    <p:extLst>
      <p:ext uri="{BB962C8B-B14F-4D97-AF65-F5344CB8AC3E}">
        <p14:creationId xmlns:p14="http://schemas.microsoft.com/office/powerpoint/2010/main" val="256146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DFA0-A025-2045-BEC3-7BC9A9B43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A5BE0-4E55-FC49-AFFF-2E3A23E70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B8602-076F-674A-9F68-31AB40CC7440}"/>
              </a:ext>
            </a:extLst>
          </p:cNvPr>
          <p:cNvSpPr>
            <a:spLocks noGrp="1"/>
          </p:cNvSpPr>
          <p:nvPr>
            <p:ph type="dt" sz="half" idx="10"/>
          </p:nvPr>
        </p:nvSpPr>
        <p:spPr/>
        <p:txBody>
          <a:bodyPr/>
          <a:lstStyle>
            <a:lvl1pPr>
              <a:defRPr>
                <a:latin typeface="Segoe UI" panose="020B0502040204020203" pitchFamily="34" charset="0"/>
              </a:defRPr>
            </a:lvl1pPr>
          </a:lstStyle>
          <a:p>
            <a:fld id="{FBD52CDC-3B15-4ABB-B321-90E94CF896BB}" type="datetimeFigureOut">
              <a:rPr lang="LID4096" smtClean="0"/>
              <a:pPr/>
              <a:t>12/14/2023</a:t>
            </a:fld>
            <a:endParaRPr lang="LID4096"/>
          </a:p>
        </p:txBody>
      </p:sp>
      <p:sp>
        <p:nvSpPr>
          <p:cNvPr id="5" name="Footer Placeholder 4">
            <a:extLst>
              <a:ext uri="{FF2B5EF4-FFF2-40B4-BE49-F238E27FC236}">
                <a16:creationId xmlns:a16="http://schemas.microsoft.com/office/drawing/2014/main" id="{B7BCF2C1-0CF2-2A46-827B-D23FC9C95115}"/>
              </a:ext>
            </a:extLst>
          </p:cNvPr>
          <p:cNvSpPr>
            <a:spLocks noGrp="1"/>
          </p:cNvSpPr>
          <p:nvPr>
            <p:ph type="ftr" sz="quarter" idx="11"/>
          </p:nvPr>
        </p:nvSpPr>
        <p:spPr/>
        <p:txBody>
          <a:bodyPr/>
          <a:lstStyle>
            <a:lvl1pPr>
              <a:defRPr>
                <a:latin typeface="Segoe UI" panose="020B0502040204020203" pitchFamily="34" charset="0"/>
              </a:defRPr>
            </a:lvl1pPr>
          </a:lstStyle>
          <a:p>
            <a:endParaRPr lang="LID4096"/>
          </a:p>
        </p:txBody>
      </p:sp>
      <p:sp>
        <p:nvSpPr>
          <p:cNvPr id="6" name="Slide Number Placeholder 5">
            <a:extLst>
              <a:ext uri="{FF2B5EF4-FFF2-40B4-BE49-F238E27FC236}">
                <a16:creationId xmlns:a16="http://schemas.microsoft.com/office/drawing/2014/main" id="{24FD5308-61F5-5647-A97B-782B083AAA46}"/>
              </a:ext>
            </a:extLst>
          </p:cNvPr>
          <p:cNvSpPr>
            <a:spLocks noGrp="1"/>
          </p:cNvSpPr>
          <p:nvPr>
            <p:ph type="sldNum" sz="quarter" idx="12"/>
          </p:nvPr>
        </p:nvSpPr>
        <p:spPr/>
        <p:txBody>
          <a:bodyPr/>
          <a:lstStyle/>
          <a:p>
            <a:fld id="{E49E4E6C-C5B2-4A6B-8E08-946AA1C51EF0}" type="slidenum">
              <a:rPr lang="LID4096" smtClean="0"/>
              <a:t>‹#›</a:t>
            </a:fld>
            <a:endParaRPr lang="LID4096"/>
          </a:p>
        </p:txBody>
      </p:sp>
    </p:spTree>
    <p:extLst>
      <p:ext uri="{BB962C8B-B14F-4D97-AF65-F5344CB8AC3E}">
        <p14:creationId xmlns:p14="http://schemas.microsoft.com/office/powerpoint/2010/main" val="156740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mp; objec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E1ADB04C-CBAC-41C5-8E24-42D4A8CC710C}"/>
              </a:ext>
            </a:extLst>
          </p:cNvPr>
          <p:cNvSpPr>
            <a:spLocks noGrp="1"/>
          </p:cNvSpPr>
          <p:nvPr>
            <p:ph idx="1"/>
          </p:nvPr>
        </p:nvSpPr>
        <p:spPr>
          <a:xfrm>
            <a:off x="574040" y="1669838"/>
            <a:ext cx="11063778" cy="4572000"/>
          </a:xfrm>
          <a:prstGeom prst="rect">
            <a:avLst/>
          </a:prstGeom>
        </p:spPr>
        <p:txBody>
          <a:bodyPr vert="horz" lIns="91440" tIns="45720" rIns="91440" bIns="45720" numCol="1"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3" name="Slide Number Placeholder 2">
            <a:extLst>
              <a:ext uri="{FF2B5EF4-FFF2-40B4-BE49-F238E27FC236}">
                <a16:creationId xmlns:a16="http://schemas.microsoft.com/office/drawing/2014/main" id="{836DE781-3967-48A5-A463-3AD1C87B96EE}"/>
              </a:ext>
            </a:extLst>
          </p:cNvPr>
          <p:cNvSpPr>
            <a:spLocks noGrp="1"/>
          </p:cNvSpPr>
          <p:nvPr>
            <p:ph type="sldNum" sz="quarter" idx="10"/>
          </p:nvPr>
        </p:nvSpPr>
        <p:spPr/>
        <p:txBody>
          <a:bodyPr/>
          <a:lstStyle/>
          <a:p>
            <a:fld id="{54CE0279-2E10-4D4D-875B-B095A51EC7AE}" type="slidenum">
              <a:rPr lang="en-GB" smtClean="0"/>
              <a:pPr/>
              <a:t>‹#›</a:t>
            </a:fld>
            <a:endParaRPr lang="en-GB"/>
          </a:p>
        </p:txBody>
      </p:sp>
      <p:sp>
        <p:nvSpPr>
          <p:cNvPr id="4" name="Title 3">
            <a:extLst>
              <a:ext uri="{FF2B5EF4-FFF2-40B4-BE49-F238E27FC236}">
                <a16:creationId xmlns:a16="http://schemas.microsoft.com/office/drawing/2014/main" id="{2D255504-732B-4F2C-87D4-F2F12196E75C}"/>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87893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picture">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1368000"/>
            <a:ext cx="12192000" cy="5490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nl-NL"/>
          </a:p>
        </p:txBody>
      </p:sp>
      <p:sp>
        <p:nvSpPr>
          <p:cNvPr id="7" name="Titel 1">
            <a:extLst>
              <a:ext uri="{FF2B5EF4-FFF2-40B4-BE49-F238E27FC236}">
                <a16:creationId xmlns:a16="http://schemas.microsoft.com/office/drawing/2014/main" id="{57355571-446A-E44F-9D0A-F7B783AD74F6}"/>
              </a:ext>
            </a:extLst>
          </p:cNvPr>
          <p:cNvSpPr>
            <a:spLocks noGrp="1" noChangeAspect="1"/>
          </p:cNvSpPr>
          <p:nvPr>
            <p:ph type="ctrTitle" hasCustomPrompt="1"/>
          </p:nvPr>
        </p:nvSpPr>
        <p:spPr>
          <a:xfrm>
            <a:off x="561108" y="2939157"/>
            <a:ext cx="11069784" cy="979686"/>
          </a:xfrm>
          <a:prstGeom prst="rect">
            <a:avLst/>
          </a:prstGeom>
        </p:spPr>
        <p:txBody>
          <a:bodyPr lIns="144000" tIns="144000" rIns="144000" bIns="144000" anchor="ctr" anchorCtr="0"/>
          <a:lstStyle>
            <a:lvl1pPr algn="ctr">
              <a:defRPr sz="4800" b="1">
                <a:solidFill>
                  <a:schemeClr val="bg1"/>
                </a:solidFill>
              </a:defRPr>
            </a:lvl1pPr>
          </a:lstStyle>
          <a:p>
            <a:r>
              <a:rPr lang="nl-NL"/>
              <a:t>Click to add title</a:t>
            </a:r>
          </a:p>
        </p:txBody>
      </p:sp>
    </p:spTree>
    <p:extLst>
      <p:ext uri="{BB962C8B-B14F-4D97-AF65-F5344CB8AC3E}">
        <p14:creationId xmlns:p14="http://schemas.microsoft.com/office/powerpoint/2010/main" val="568318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objec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E1ADB04C-CBAC-41C5-8E24-42D4A8CC710C}"/>
              </a:ext>
            </a:extLst>
          </p:cNvPr>
          <p:cNvSpPr>
            <a:spLocks noGrp="1"/>
          </p:cNvSpPr>
          <p:nvPr>
            <p:ph idx="1"/>
          </p:nvPr>
        </p:nvSpPr>
        <p:spPr>
          <a:xfrm>
            <a:off x="574040" y="1669838"/>
            <a:ext cx="11063778" cy="4572000"/>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3" name="Slide Number Placeholder 2">
            <a:extLst>
              <a:ext uri="{FF2B5EF4-FFF2-40B4-BE49-F238E27FC236}">
                <a16:creationId xmlns:a16="http://schemas.microsoft.com/office/drawing/2014/main" id="{836DE781-3967-48A5-A463-3AD1C87B96EE}"/>
              </a:ext>
            </a:extLst>
          </p:cNvPr>
          <p:cNvSpPr>
            <a:spLocks noGrp="1"/>
          </p:cNvSpPr>
          <p:nvPr>
            <p:ph type="sldNum" sz="quarter" idx="10"/>
          </p:nvPr>
        </p:nvSpPr>
        <p:spPr/>
        <p:txBody>
          <a:bodyPr/>
          <a:lstStyle/>
          <a:p>
            <a:fld id="{54CE0279-2E10-4D4D-875B-B095A51EC7AE}" type="slidenum">
              <a:rPr lang="en-GB" smtClean="0"/>
              <a:pPr/>
              <a:t>‹#›</a:t>
            </a:fld>
            <a:endParaRPr lang="en-GB"/>
          </a:p>
        </p:txBody>
      </p:sp>
      <p:sp>
        <p:nvSpPr>
          <p:cNvPr id="4" name="Title 3">
            <a:extLst>
              <a:ext uri="{FF2B5EF4-FFF2-40B4-BE49-F238E27FC236}">
                <a16:creationId xmlns:a16="http://schemas.microsoft.com/office/drawing/2014/main" id="{2D255504-732B-4F2C-87D4-F2F12196E75C}"/>
              </a:ext>
            </a:extLst>
          </p:cNvPr>
          <p:cNvSpPr>
            <a:spLocks noGrp="1"/>
          </p:cNvSpPr>
          <p:nvPr>
            <p:ph type="title"/>
          </p:nvPr>
        </p:nvSpPr>
        <p:spPr/>
        <p:txBody>
          <a:bodyPr/>
          <a:lstStyle/>
          <a:p>
            <a:r>
              <a:rPr lang="en-US"/>
              <a:t>Click to edit Master title style</a:t>
            </a:r>
            <a:endParaRPr lang="en-NL"/>
          </a:p>
        </p:txBody>
      </p:sp>
    </p:spTree>
    <p:extLst>
      <p:ext uri="{BB962C8B-B14F-4D97-AF65-F5344CB8AC3E}">
        <p14:creationId xmlns:p14="http://schemas.microsoft.com/office/powerpoint/2010/main" val="285958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926DE2-49DD-425B-BD6E-852621987767}"/>
              </a:ext>
            </a:extLst>
          </p:cNvPr>
          <p:cNvSpPr>
            <a:spLocks noGrp="1"/>
          </p:cNvSpPr>
          <p:nvPr>
            <p:ph type="sldNum" sz="quarter" idx="11"/>
          </p:nvPr>
        </p:nvSpPr>
        <p:spPr/>
        <p:txBody>
          <a:bodyPr/>
          <a:lstStyle/>
          <a:p>
            <a:fld id="{E49E4E6C-C5B2-4A6B-8E08-946AA1C51EF0}" type="slidenum">
              <a:rPr lang="LID4096" smtClean="0"/>
              <a:t>‹#›</a:t>
            </a:fld>
            <a:endParaRPr lang="LID4096"/>
          </a:p>
        </p:txBody>
      </p:sp>
      <p:sp>
        <p:nvSpPr>
          <p:cNvPr id="3" name="Title 2">
            <a:extLst>
              <a:ext uri="{FF2B5EF4-FFF2-40B4-BE49-F238E27FC236}">
                <a16:creationId xmlns:a16="http://schemas.microsoft.com/office/drawing/2014/main" id="{B8B6FFA5-9909-4812-9EFC-3D51FADFBE2A}"/>
              </a:ext>
            </a:extLst>
          </p:cNvPr>
          <p:cNvSpPr>
            <a:spLocks noGrp="1"/>
          </p:cNvSpPr>
          <p:nvPr>
            <p:ph type="title"/>
          </p:nvPr>
        </p:nvSpPr>
        <p:spPr/>
        <p:txBody>
          <a:bodyPr/>
          <a:lstStyle/>
          <a:p>
            <a:r>
              <a:rPr lang="en-US"/>
              <a:t>Click to edit Master title style</a:t>
            </a:r>
            <a:endParaRPr lang="en-NL"/>
          </a:p>
        </p:txBody>
      </p:sp>
    </p:spTree>
    <p:extLst>
      <p:ext uri="{BB962C8B-B14F-4D97-AF65-F5344CB8AC3E}">
        <p14:creationId xmlns:p14="http://schemas.microsoft.com/office/powerpoint/2010/main" val="12576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0"/>
          </p:nvPr>
        </p:nvSpPr>
        <p:spPr>
          <a:xfrm>
            <a:off x="6217920" y="1368000"/>
            <a:ext cx="5974079" cy="5490000"/>
          </a:xfrm>
          <a:prstGeom prst="rect">
            <a:avLst/>
          </a:prstGeom>
        </p:spPr>
        <p:txBody>
          <a:bodyPr/>
          <a:lstStyle/>
          <a:p>
            <a:r>
              <a:rPr lang="en-US"/>
              <a:t>Click icon to add picture</a:t>
            </a:r>
            <a:endParaRPr lang="nl-NL"/>
          </a:p>
        </p:txBody>
      </p:sp>
      <p:sp>
        <p:nvSpPr>
          <p:cNvPr id="5" name="Text Placeholder 3">
            <a:extLst>
              <a:ext uri="{FF2B5EF4-FFF2-40B4-BE49-F238E27FC236}">
                <a16:creationId xmlns:a16="http://schemas.microsoft.com/office/drawing/2014/main" id="{6A3033CD-A6C9-401B-990C-5F72957AAC99}"/>
              </a:ext>
            </a:extLst>
          </p:cNvPr>
          <p:cNvSpPr>
            <a:spLocks noGrp="1"/>
          </p:cNvSpPr>
          <p:nvPr>
            <p:ph idx="1"/>
          </p:nvPr>
        </p:nvSpPr>
        <p:spPr>
          <a:xfrm>
            <a:off x="574040" y="1669838"/>
            <a:ext cx="52560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itle 3">
            <a:extLst>
              <a:ext uri="{FF2B5EF4-FFF2-40B4-BE49-F238E27FC236}">
                <a16:creationId xmlns:a16="http://schemas.microsoft.com/office/drawing/2014/main" id="{C2B1E30B-6BCA-4F4D-BC41-98C4BA0D125F}"/>
              </a:ext>
            </a:extLst>
          </p:cNvPr>
          <p:cNvSpPr>
            <a:spLocks noGrp="1"/>
          </p:cNvSpPr>
          <p:nvPr>
            <p:ph type="title"/>
          </p:nvPr>
        </p:nvSpPr>
        <p:spPr/>
        <p:txBody>
          <a:bodyPr/>
          <a:lstStyle/>
          <a:p>
            <a:r>
              <a:rPr lang="en-US"/>
              <a:t>Click to edit Master title style</a:t>
            </a:r>
            <a:endParaRPr lang="en-NL"/>
          </a:p>
        </p:txBody>
      </p:sp>
      <p:sp>
        <p:nvSpPr>
          <p:cNvPr id="9" name="Slide Number Placeholder 8">
            <a:extLst>
              <a:ext uri="{FF2B5EF4-FFF2-40B4-BE49-F238E27FC236}">
                <a16:creationId xmlns:a16="http://schemas.microsoft.com/office/drawing/2014/main" id="{E12DD327-185A-41E0-A65E-82F9D38F3BDF}"/>
              </a:ext>
            </a:extLst>
          </p:cNvPr>
          <p:cNvSpPr>
            <a:spLocks noGrp="1"/>
          </p:cNvSpPr>
          <p:nvPr>
            <p:ph type="sldNum" sz="quarter" idx="11"/>
          </p:nvPr>
        </p:nvSpPr>
        <p:spPr/>
        <p:txBody>
          <a:bodyPr/>
          <a:lstStyle/>
          <a:p>
            <a:fld id="{E49E4E6C-C5B2-4A6B-8E08-946AA1C51EF0}" type="slidenum">
              <a:rPr lang="LID4096" smtClean="0"/>
              <a:t>‹#›</a:t>
            </a:fld>
            <a:endParaRPr lang="LID4096"/>
          </a:p>
        </p:txBody>
      </p:sp>
    </p:spTree>
    <p:extLst>
      <p:ext uri="{BB962C8B-B14F-4D97-AF65-F5344CB8AC3E}">
        <p14:creationId xmlns:p14="http://schemas.microsoft.com/office/powerpoint/2010/main" val="193586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2 blocks">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9E4E6C-C5B2-4A6B-8E08-946AA1C51EF0}" type="slidenum">
              <a:rPr lang="LID4096" smtClean="0"/>
              <a:t>‹#›</a:t>
            </a:fld>
            <a:endParaRPr lang="LID4096"/>
          </a:p>
        </p:txBody>
      </p:sp>
      <p:sp>
        <p:nvSpPr>
          <p:cNvPr id="6" name="Text Placeholder 3">
            <a:extLst>
              <a:ext uri="{FF2B5EF4-FFF2-40B4-BE49-F238E27FC236}">
                <a16:creationId xmlns:a16="http://schemas.microsoft.com/office/drawing/2014/main" id="{AD35722E-4B6B-480B-97CB-E9ADC02CB9B5}"/>
              </a:ext>
            </a:extLst>
          </p:cNvPr>
          <p:cNvSpPr>
            <a:spLocks noGrp="1"/>
          </p:cNvSpPr>
          <p:nvPr>
            <p:ph idx="1"/>
          </p:nvPr>
        </p:nvSpPr>
        <p:spPr>
          <a:xfrm>
            <a:off x="574039" y="1669838"/>
            <a:ext cx="526457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3" name="Title 2">
            <a:extLst>
              <a:ext uri="{FF2B5EF4-FFF2-40B4-BE49-F238E27FC236}">
                <a16:creationId xmlns:a16="http://schemas.microsoft.com/office/drawing/2014/main" id="{86ABBA49-B386-4405-BAF7-9198C5689B79}"/>
              </a:ext>
            </a:extLst>
          </p:cNvPr>
          <p:cNvSpPr>
            <a:spLocks noGrp="1"/>
          </p:cNvSpPr>
          <p:nvPr>
            <p:ph type="title"/>
          </p:nvPr>
        </p:nvSpPr>
        <p:spPr/>
        <p:txBody>
          <a:bodyPr/>
          <a:lstStyle/>
          <a:p>
            <a:r>
              <a:rPr lang="en-US"/>
              <a:t>Click to edit Master title style</a:t>
            </a:r>
            <a:endParaRPr lang="en-NL"/>
          </a:p>
        </p:txBody>
      </p:sp>
      <p:sp>
        <p:nvSpPr>
          <p:cNvPr id="7" name="Text Placeholder 3">
            <a:extLst>
              <a:ext uri="{FF2B5EF4-FFF2-40B4-BE49-F238E27FC236}">
                <a16:creationId xmlns:a16="http://schemas.microsoft.com/office/drawing/2014/main" id="{B239BC71-BB7A-4497-81BA-52008B27ABC5}"/>
              </a:ext>
            </a:extLst>
          </p:cNvPr>
          <p:cNvSpPr>
            <a:spLocks noGrp="1"/>
          </p:cNvSpPr>
          <p:nvPr>
            <p:ph idx="12"/>
          </p:nvPr>
        </p:nvSpPr>
        <p:spPr>
          <a:xfrm>
            <a:off x="6353388" y="1669838"/>
            <a:ext cx="526457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2349036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879CDA-E189-4654-8398-CEF7CF9DFC3A}"/>
              </a:ext>
            </a:extLst>
          </p:cNvPr>
          <p:cNvSpPr>
            <a:spLocks noGrp="1"/>
          </p:cNvSpPr>
          <p:nvPr>
            <p:ph type="sldNum" sz="quarter" idx="10"/>
          </p:nvPr>
        </p:nvSpPr>
        <p:spPr/>
        <p:txBody>
          <a:bodyPr/>
          <a:lstStyle/>
          <a:p>
            <a:fld id="{E49E4E6C-C5B2-4A6B-8E08-946AA1C51EF0}" type="slidenum">
              <a:rPr lang="LID4096" smtClean="0"/>
              <a:t>‹#›</a:t>
            </a:fld>
            <a:endParaRPr lang="LID4096"/>
          </a:p>
        </p:txBody>
      </p:sp>
      <p:sp>
        <p:nvSpPr>
          <p:cNvPr id="2" name="Rectangle 1">
            <a:extLst>
              <a:ext uri="{FF2B5EF4-FFF2-40B4-BE49-F238E27FC236}">
                <a16:creationId xmlns:a16="http://schemas.microsoft.com/office/drawing/2014/main" id="{8E7C87C5-A023-4961-B02B-4D535EFC592F}"/>
              </a:ext>
            </a:extLst>
          </p:cNvPr>
          <p:cNvSpPr/>
          <p:nvPr/>
        </p:nvSpPr>
        <p:spPr>
          <a:xfrm>
            <a:off x="0" y="5429441"/>
            <a:ext cx="12192000" cy="1436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Segoe UI" panose="020B0502040204020203" pitchFamily="34" charset="0"/>
            </a:endParaRPr>
          </a:p>
        </p:txBody>
      </p:sp>
      <p:pic>
        <p:nvPicPr>
          <p:cNvPr id="5" name="Picture 4">
            <a:extLst>
              <a:ext uri="{FF2B5EF4-FFF2-40B4-BE49-F238E27FC236}">
                <a16:creationId xmlns:a16="http://schemas.microsoft.com/office/drawing/2014/main" id="{22B9C875-B713-413C-A00F-A736D3DBB514}"/>
              </a:ext>
            </a:extLst>
          </p:cNvPr>
          <p:cNvPicPr>
            <a:picLocks noChangeAspect="1"/>
          </p:cNvPicPr>
          <p:nvPr/>
        </p:nvPicPr>
        <p:blipFill>
          <a:blip r:embed="rId2"/>
          <a:stretch>
            <a:fillRect/>
          </a:stretch>
        </p:blipFill>
        <p:spPr>
          <a:xfrm>
            <a:off x="0" y="1357983"/>
            <a:ext cx="12192000" cy="4064000"/>
          </a:xfrm>
          <a:prstGeom prst="rect">
            <a:avLst/>
          </a:prstGeom>
        </p:spPr>
      </p:pic>
      <p:sp>
        <p:nvSpPr>
          <p:cNvPr id="14" name="Titel 1">
            <a:extLst>
              <a:ext uri="{FF2B5EF4-FFF2-40B4-BE49-F238E27FC236}">
                <a16:creationId xmlns:a16="http://schemas.microsoft.com/office/drawing/2014/main" id="{28B7CA1F-0C74-4BBE-B1B6-641A9A52C8B4}"/>
              </a:ext>
            </a:extLst>
          </p:cNvPr>
          <p:cNvSpPr>
            <a:spLocks noGrp="1" noChangeAspect="1"/>
          </p:cNvSpPr>
          <p:nvPr>
            <p:ph type="ctrTitle" hasCustomPrompt="1"/>
          </p:nvPr>
        </p:nvSpPr>
        <p:spPr>
          <a:xfrm>
            <a:off x="561108" y="2038385"/>
            <a:ext cx="11069784" cy="2703918"/>
          </a:xfrm>
          <a:prstGeom prst="rect">
            <a:avLst/>
          </a:prstGeom>
        </p:spPr>
        <p:txBody>
          <a:bodyPr lIns="144000" tIns="144000" rIns="144000" bIns="144000" anchor="ctr" anchorCtr="0"/>
          <a:lstStyle>
            <a:lvl1pPr algn="ctr">
              <a:defRPr sz="4800" b="1">
                <a:solidFill>
                  <a:schemeClr val="bg1"/>
                </a:solidFill>
              </a:defRPr>
            </a:lvl1pPr>
          </a:lstStyle>
          <a:p>
            <a:r>
              <a:rPr lang="nl-NL"/>
              <a:t>Click to add title</a:t>
            </a:r>
          </a:p>
        </p:txBody>
      </p:sp>
      <p:pic>
        <p:nvPicPr>
          <p:cNvPr id="6" name="Picture 5">
            <a:extLst>
              <a:ext uri="{FF2B5EF4-FFF2-40B4-BE49-F238E27FC236}">
                <a16:creationId xmlns:a16="http://schemas.microsoft.com/office/drawing/2014/main" id="{2123E1E8-E326-42ED-8127-C34662F94585}"/>
              </a:ext>
            </a:extLst>
          </p:cNvPr>
          <p:cNvPicPr>
            <a:picLocks noChangeAspect="1"/>
          </p:cNvPicPr>
          <p:nvPr/>
        </p:nvPicPr>
        <p:blipFill>
          <a:blip r:embed="rId3"/>
          <a:stretch>
            <a:fillRect/>
          </a:stretch>
        </p:blipFill>
        <p:spPr>
          <a:xfrm>
            <a:off x="1326851" y="5675795"/>
            <a:ext cx="1338054" cy="952670"/>
          </a:xfrm>
          <a:prstGeom prst="rect">
            <a:avLst/>
          </a:prstGeom>
        </p:spPr>
      </p:pic>
      <p:pic>
        <p:nvPicPr>
          <p:cNvPr id="11" name="Picture 10">
            <a:extLst>
              <a:ext uri="{FF2B5EF4-FFF2-40B4-BE49-F238E27FC236}">
                <a16:creationId xmlns:a16="http://schemas.microsoft.com/office/drawing/2014/main" id="{4ED0DA61-B04F-4CBB-A94A-7E9B6596C1BE}"/>
              </a:ext>
            </a:extLst>
          </p:cNvPr>
          <p:cNvPicPr>
            <a:picLocks noChangeAspect="1"/>
          </p:cNvPicPr>
          <p:nvPr/>
        </p:nvPicPr>
        <p:blipFill>
          <a:blip r:embed="rId4"/>
          <a:stretch>
            <a:fillRect/>
          </a:stretch>
        </p:blipFill>
        <p:spPr>
          <a:xfrm>
            <a:off x="6648968" y="5726107"/>
            <a:ext cx="2199346" cy="842846"/>
          </a:xfrm>
          <a:prstGeom prst="rect">
            <a:avLst/>
          </a:prstGeom>
        </p:spPr>
      </p:pic>
      <p:pic>
        <p:nvPicPr>
          <p:cNvPr id="13" name="Picture 12">
            <a:extLst>
              <a:ext uri="{FF2B5EF4-FFF2-40B4-BE49-F238E27FC236}">
                <a16:creationId xmlns:a16="http://schemas.microsoft.com/office/drawing/2014/main" id="{1D794D38-F48E-4F80-ABC1-B5B54A8F67F5}"/>
              </a:ext>
            </a:extLst>
          </p:cNvPr>
          <p:cNvPicPr>
            <a:picLocks noChangeAspect="1"/>
          </p:cNvPicPr>
          <p:nvPr/>
        </p:nvPicPr>
        <p:blipFill>
          <a:blip r:embed="rId5"/>
          <a:stretch>
            <a:fillRect/>
          </a:stretch>
        </p:blipFill>
        <p:spPr>
          <a:xfrm>
            <a:off x="9271412" y="5798960"/>
            <a:ext cx="1010348" cy="697140"/>
          </a:xfrm>
          <a:prstGeom prst="rect">
            <a:avLst/>
          </a:prstGeom>
        </p:spPr>
      </p:pic>
      <p:pic>
        <p:nvPicPr>
          <p:cNvPr id="16" name="Picture 15">
            <a:extLst>
              <a:ext uri="{FF2B5EF4-FFF2-40B4-BE49-F238E27FC236}">
                <a16:creationId xmlns:a16="http://schemas.microsoft.com/office/drawing/2014/main" id="{7164C85A-4C18-4076-8DC4-616ABF2612D7}"/>
              </a:ext>
            </a:extLst>
          </p:cNvPr>
          <p:cNvPicPr>
            <a:picLocks noChangeAspect="1"/>
          </p:cNvPicPr>
          <p:nvPr/>
        </p:nvPicPr>
        <p:blipFill>
          <a:blip r:embed="rId6"/>
          <a:stretch>
            <a:fillRect/>
          </a:stretch>
        </p:blipFill>
        <p:spPr>
          <a:xfrm>
            <a:off x="3089641" y="5951832"/>
            <a:ext cx="3136229" cy="421332"/>
          </a:xfrm>
          <a:prstGeom prst="rect">
            <a:avLst/>
          </a:prstGeom>
        </p:spPr>
      </p:pic>
    </p:spTree>
    <p:extLst>
      <p:ext uri="{BB962C8B-B14F-4D97-AF65-F5344CB8AC3E}">
        <p14:creationId xmlns:p14="http://schemas.microsoft.com/office/powerpoint/2010/main" val="305932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mp;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457D-FEEE-4713-BB1F-0C32E849ADF4}"/>
              </a:ext>
            </a:extLst>
          </p:cNvPr>
          <p:cNvSpPr>
            <a:spLocks noGrp="1"/>
          </p:cNvSpPr>
          <p:nvPr>
            <p:ph type="title"/>
          </p:nvPr>
        </p:nvSpPr>
        <p:spPr/>
        <p:txBody>
          <a:bodyPr/>
          <a:lstStyle/>
          <a:p>
            <a:r>
              <a:rPr lang="en-US"/>
              <a:t>Click to edit Master title style</a:t>
            </a:r>
            <a:endParaRPr lang="en-NL"/>
          </a:p>
        </p:txBody>
      </p:sp>
      <p:sp>
        <p:nvSpPr>
          <p:cNvPr id="5" name="Slide Number Placeholder 4">
            <a:extLst>
              <a:ext uri="{FF2B5EF4-FFF2-40B4-BE49-F238E27FC236}">
                <a16:creationId xmlns:a16="http://schemas.microsoft.com/office/drawing/2014/main" id="{0B926DE2-49DD-425B-BD6E-852621987767}"/>
              </a:ext>
            </a:extLst>
          </p:cNvPr>
          <p:cNvSpPr>
            <a:spLocks noGrp="1"/>
          </p:cNvSpPr>
          <p:nvPr>
            <p:ph type="sldNum" sz="quarter" idx="11"/>
          </p:nvPr>
        </p:nvSpPr>
        <p:spPr/>
        <p:txBody>
          <a:bodyPr/>
          <a:lstStyle/>
          <a:p>
            <a:fld id="{E49E4E6C-C5B2-4A6B-8E08-946AA1C51EF0}" type="slidenum">
              <a:rPr lang="LID4096" smtClean="0"/>
              <a:t>‹#›</a:t>
            </a:fld>
            <a:endParaRPr lang="LID4096"/>
          </a:p>
        </p:txBody>
      </p:sp>
    </p:spTree>
    <p:extLst>
      <p:ext uri="{BB962C8B-B14F-4D97-AF65-F5344CB8AC3E}">
        <p14:creationId xmlns:p14="http://schemas.microsoft.com/office/powerpoint/2010/main" val="140509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CD55852-B1A5-EF4E-8397-FCEAD0F5D81E}"/>
              </a:ext>
            </a:extLst>
          </p:cNvPr>
          <p:cNvSpPr>
            <a:spLocks noGrp="1"/>
          </p:cNvSpPr>
          <p:nvPr>
            <p:ph type="body" idx="1" hasCustomPrompt="1"/>
          </p:nvPr>
        </p:nvSpPr>
        <p:spPr>
          <a:xfrm>
            <a:off x="576000" y="1705708"/>
            <a:ext cx="11069784" cy="4783015"/>
          </a:xfrm>
          <a:prstGeom prst="rect">
            <a:avLst/>
          </a:prstGeom>
        </p:spPr>
        <p:txBody>
          <a:bodyPr lIns="0"/>
          <a:lstStyle>
            <a:lvl1pPr marL="0" indent="0">
              <a:buNone/>
              <a:defRPr sz="2200" b="0" i="0">
                <a:solidFill>
                  <a:srgbClr val="1D4A69"/>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text</a:t>
            </a:r>
          </a:p>
        </p:txBody>
      </p:sp>
      <p:sp>
        <p:nvSpPr>
          <p:cNvPr id="4" name="Titel 1">
            <a:extLst>
              <a:ext uri="{FF2B5EF4-FFF2-40B4-BE49-F238E27FC236}">
                <a16:creationId xmlns:a16="http://schemas.microsoft.com/office/drawing/2014/main" id="{E3CDF1CA-79C4-6448-8718-E2B3C12163F0}"/>
              </a:ext>
            </a:extLst>
          </p:cNvPr>
          <p:cNvSpPr>
            <a:spLocks noGrp="1"/>
          </p:cNvSpPr>
          <p:nvPr>
            <p:ph type="title"/>
          </p:nvPr>
        </p:nvSpPr>
        <p:spPr>
          <a:xfrm>
            <a:off x="576000" y="411714"/>
            <a:ext cx="7985760" cy="860171"/>
          </a:xfrm>
          <a:prstGeom prst="rect">
            <a:avLst/>
          </a:prstGeom>
        </p:spPr>
        <p:txBody>
          <a:bodyPr lIns="0" anchor="b" anchorCtr="0"/>
          <a:lstStyle>
            <a:lvl1pPr>
              <a:defRPr sz="3400" b="1">
                <a:solidFill>
                  <a:srgbClr val="1D4A69"/>
                </a:solidFill>
              </a:defRPr>
            </a:lvl1pPr>
          </a:lstStyle>
          <a:p>
            <a:r>
              <a:rPr lang="en-US"/>
              <a:t>Click to edit Master title style</a:t>
            </a:r>
            <a:endParaRPr lang="nl-NL"/>
          </a:p>
        </p:txBody>
      </p:sp>
    </p:spTree>
    <p:extLst>
      <p:ext uri="{BB962C8B-B14F-4D97-AF65-F5344CB8AC3E}">
        <p14:creationId xmlns:p14="http://schemas.microsoft.com/office/powerpoint/2010/main" val="116515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0807907" y="6341360"/>
            <a:ext cx="1190469"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E49E4E6C-C5B2-4A6B-8E08-946AA1C51EF0}" type="slidenum">
              <a:rPr lang="LID4096" smtClean="0"/>
              <a:pPr/>
              <a:t>‹#›</a:t>
            </a:fld>
            <a:endParaRPr lang="LID4096"/>
          </a:p>
        </p:txBody>
      </p:sp>
      <p:sp>
        <p:nvSpPr>
          <p:cNvPr id="3" name="Title Placeholder 2">
            <a:extLst>
              <a:ext uri="{FF2B5EF4-FFF2-40B4-BE49-F238E27FC236}">
                <a16:creationId xmlns:a16="http://schemas.microsoft.com/office/drawing/2014/main" id="{51FBE767-9FE7-45AA-A576-0A42354AD407}"/>
              </a:ext>
            </a:extLst>
          </p:cNvPr>
          <p:cNvSpPr>
            <a:spLocks noGrp="1"/>
          </p:cNvSpPr>
          <p:nvPr>
            <p:ph type="title"/>
          </p:nvPr>
        </p:nvSpPr>
        <p:spPr>
          <a:xfrm>
            <a:off x="574040" y="149629"/>
            <a:ext cx="7890933" cy="1086003"/>
          </a:xfrm>
          <a:prstGeom prst="rect">
            <a:avLst/>
          </a:prstGeom>
        </p:spPr>
        <p:txBody>
          <a:bodyPr vert="horz" lIns="91440" tIns="45720" rIns="91440" bIns="45720" rtlCol="0" anchor="b">
            <a:normAutofit/>
          </a:bodyPr>
          <a:lstStyle/>
          <a:p>
            <a:r>
              <a:rPr lang="en-US"/>
              <a:t>Click to edit Master title style</a:t>
            </a:r>
            <a:endParaRPr lang="en-NL"/>
          </a:p>
        </p:txBody>
      </p:sp>
      <p:sp>
        <p:nvSpPr>
          <p:cNvPr id="4" name="Text Placeholder 3">
            <a:extLst>
              <a:ext uri="{FF2B5EF4-FFF2-40B4-BE49-F238E27FC236}">
                <a16:creationId xmlns:a16="http://schemas.microsoft.com/office/drawing/2014/main" id="{1CBB0DCD-3991-4E47-B88E-D7C3C7F50F9E}"/>
              </a:ext>
            </a:extLst>
          </p:cNvPr>
          <p:cNvSpPr>
            <a:spLocks noGrp="1"/>
          </p:cNvSpPr>
          <p:nvPr>
            <p:ph type="body" idx="1"/>
          </p:nvPr>
        </p:nvSpPr>
        <p:spPr>
          <a:xfrm>
            <a:off x="574040" y="1669838"/>
            <a:ext cx="10515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25790201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xStyles>
    <p:titleStyle>
      <a:lvl1pPr algn="l" defTabSz="914400" rtl="0" eaLnBrk="1" latinLnBrk="0" hangingPunct="1">
        <a:lnSpc>
          <a:spcPct val="90000"/>
        </a:lnSpc>
        <a:spcBef>
          <a:spcPct val="0"/>
        </a:spcBef>
        <a:buNone/>
        <a:defRPr sz="3400" b="1" kern="1200">
          <a:solidFill>
            <a:schemeClr val="tx1"/>
          </a:solidFill>
          <a:latin typeface="Segoe UI"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red apron and gloves&#10;&#10;Description automatically generated">
            <a:extLst>
              <a:ext uri="{FF2B5EF4-FFF2-40B4-BE49-F238E27FC236}">
                <a16:creationId xmlns:a16="http://schemas.microsoft.com/office/drawing/2014/main" id="{17EB5427-1C8B-ABF3-B18D-426CDF919F7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747" b="10618"/>
          <a:stretch/>
        </p:blipFill>
        <p:spPr>
          <a:xfrm>
            <a:off x="0" y="1322606"/>
            <a:ext cx="12192000" cy="4323121"/>
          </a:xfrm>
          <a:prstGeom prst="rect">
            <a:avLst/>
          </a:prstGeom>
        </p:spPr>
      </p:pic>
      <p:sp>
        <p:nvSpPr>
          <p:cNvPr id="3" name="Slide Number Placeholder 2">
            <a:extLst>
              <a:ext uri="{FF2B5EF4-FFF2-40B4-BE49-F238E27FC236}">
                <a16:creationId xmlns:a16="http://schemas.microsoft.com/office/drawing/2014/main" id="{D59F5019-6C75-48BA-9689-9D7961D565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E0279-2E10-4D4D-875B-B095A51EC7AE}" type="slidenum">
              <a:rPr kumimoji="0" lang="en-GB" sz="12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mn-cs"/>
            </a:endParaRPr>
          </a:p>
        </p:txBody>
      </p:sp>
      <p:sp>
        <p:nvSpPr>
          <p:cNvPr id="7" name="Title 4">
            <a:extLst>
              <a:ext uri="{FF2B5EF4-FFF2-40B4-BE49-F238E27FC236}">
                <a16:creationId xmlns:a16="http://schemas.microsoft.com/office/drawing/2014/main" id="{97E18134-B5E3-44EA-9B53-375819D0061A}"/>
              </a:ext>
            </a:extLst>
          </p:cNvPr>
          <p:cNvSpPr txBox="1">
            <a:spLocks/>
          </p:cNvSpPr>
          <p:nvPr/>
        </p:nvSpPr>
        <p:spPr>
          <a:xfrm>
            <a:off x="347330" y="2077041"/>
            <a:ext cx="11463671" cy="2703918"/>
          </a:xfrm>
          <a:prstGeom prst="rect">
            <a:avLst/>
          </a:prstGeom>
        </p:spPr>
        <p:txBody>
          <a:bodyPr vert="horz" lIns="144000" tIns="144000" rIns="144000" bIns="144000" rtlCol="0" anchor="ctr" anchorCtr="0">
            <a:no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br>
              <a:rPr lang="en-US" sz="4000">
                <a:latin typeface="Segoe UI" panose="020B0502040204020203" pitchFamily="34" charset="0"/>
              </a:rPr>
            </a:br>
            <a:endParaRPr lang="en-US" sz="4000">
              <a:latin typeface="Segoe UI" panose="020B0502040204020203" pitchFamily="34" charset="0"/>
              <a:cs typeface="Segoe UI"/>
            </a:endParaRPr>
          </a:p>
          <a:p>
            <a:r>
              <a:rPr lang="en-US" sz="4000">
                <a:latin typeface="Segoe UI"/>
                <a:cs typeface="Segoe UI"/>
              </a:rPr>
              <a:t>2023 Corporate Human Rights Benchmark</a:t>
            </a:r>
          </a:p>
          <a:p>
            <a:r>
              <a:rPr lang="en-US" sz="3600" b="0">
                <a:latin typeface="Segoe UI"/>
                <a:cs typeface="Segoe UI"/>
              </a:rPr>
              <a:t>Presentation of key findings</a:t>
            </a:r>
          </a:p>
          <a:p>
            <a:endParaRPr lang="en-US" sz="2400" b="0">
              <a:latin typeface="Segoe UI" panose="020B0502040204020203" pitchFamily="34" charset="0"/>
            </a:endParaRPr>
          </a:p>
        </p:txBody>
      </p:sp>
    </p:spTree>
    <p:extLst>
      <p:ext uri="{BB962C8B-B14F-4D97-AF65-F5344CB8AC3E}">
        <p14:creationId xmlns:p14="http://schemas.microsoft.com/office/powerpoint/2010/main" val="100308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DEB9A-E711-9A42-1D96-20BE75AABC7C}"/>
              </a:ext>
            </a:extLst>
          </p:cNvPr>
          <p:cNvSpPr>
            <a:spLocks noGrp="1"/>
          </p:cNvSpPr>
          <p:nvPr>
            <p:ph idx="1"/>
          </p:nvPr>
        </p:nvSpPr>
        <p:spPr/>
        <p:txBody>
          <a:bodyPr vert="horz" lIns="91440" tIns="45720" rIns="91440" bIns="45720" numCol="1" rtlCol="0" anchor="t">
            <a:normAutofit/>
          </a:bodyPr>
          <a:lstStyle/>
          <a:p>
            <a:pPr marL="0" indent="0">
              <a:buNone/>
            </a:pPr>
            <a:r>
              <a:rPr lang="en-US" sz="1800" b="1">
                <a:latin typeface="Segoe UI"/>
                <a:cs typeface="Segoe UI"/>
              </a:rPr>
              <a:t>What we publish: </a:t>
            </a:r>
            <a:endParaRPr lang="en-US" sz="1800">
              <a:cs typeface="Segoe UI" panose="020B0502040204020203" pitchFamily="34" charset="0"/>
            </a:endParaRPr>
          </a:p>
          <a:p>
            <a:r>
              <a:rPr lang="en-US" sz="2000">
                <a:latin typeface="Arial"/>
                <a:cs typeface="Segoe UI"/>
              </a:rPr>
              <a:t>Insights report , </a:t>
            </a:r>
            <a:endParaRPr lang="en-US" sz="2000">
              <a:latin typeface="Arial"/>
              <a:cs typeface="Arial"/>
            </a:endParaRPr>
          </a:p>
          <a:p>
            <a:r>
              <a:rPr lang="en-GB" sz="2000">
                <a:latin typeface="Arial"/>
                <a:cs typeface="Arial"/>
              </a:rPr>
              <a:t>Ranking</a:t>
            </a:r>
            <a:endParaRPr lang="en-US" sz="2000">
              <a:latin typeface="Arial"/>
              <a:cs typeface="Arial"/>
            </a:endParaRPr>
          </a:p>
          <a:p>
            <a:pPr>
              <a:buFont typeface="Arial,Sans-Serif" panose="020B0604020202020204" pitchFamily="34" charset="0"/>
            </a:pPr>
            <a:r>
              <a:rPr lang="en-GB" sz="2000">
                <a:latin typeface="Arial"/>
                <a:cs typeface="Arial"/>
              </a:rPr>
              <a:t>Individual scorecards</a:t>
            </a:r>
            <a:endParaRPr lang="en-US" sz="2000">
              <a:latin typeface="Arial"/>
              <a:cs typeface="Arial"/>
            </a:endParaRPr>
          </a:p>
          <a:p>
            <a:pPr>
              <a:buFont typeface="Arial,Sans-Serif" panose="020B0604020202020204" pitchFamily="34" charset="0"/>
            </a:pPr>
            <a:r>
              <a:rPr lang="en-GB" sz="2000">
                <a:latin typeface="Arial"/>
                <a:cs typeface="Arial"/>
              </a:rPr>
              <a:t>Detailed data sheet</a:t>
            </a:r>
            <a:endParaRPr lang="en-US" sz="2000">
              <a:latin typeface="Arial"/>
              <a:cs typeface="Segoe UI" panose="020B0502040204020203" pitchFamily="34" charset="0"/>
            </a:endParaRPr>
          </a:p>
          <a:p>
            <a:pPr>
              <a:buFont typeface="Arial,Sans-Serif" panose="020B0604020202020204" pitchFamily="34" charset="0"/>
            </a:pPr>
            <a:r>
              <a:rPr lang="en-GB" sz="2000">
                <a:latin typeface="Arial"/>
                <a:cs typeface="Arial"/>
              </a:rPr>
              <a:t>Methodologies </a:t>
            </a:r>
          </a:p>
        </p:txBody>
      </p:sp>
      <p:sp>
        <p:nvSpPr>
          <p:cNvPr id="3" name="Title 2">
            <a:extLst>
              <a:ext uri="{FF2B5EF4-FFF2-40B4-BE49-F238E27FC236}">
                <a16:creationId xmlns:a16="http://schemas.microsoft.com/office/drawing/2014/main" id="{1EC48A4D-8B2A-590B-CAB6-DA05AA2373AF}"/>
              </a:ext>
            </a:extLst>
          </p:cNvPr>
          <p:cNvSpPr>
            <a:spLocks noGrp="1"/>
          </p:cNvSpPr>
          <p:nvPr>
            <p:ph type="title"/>
          </p:nvPr>
        </p:nvSpPr>
        <p:spPr/>
        <p:txBody>
          <a:bodyPr>
            <a:normAutofit/>
          </a:bodyPr>
          <a:lstStyle/>
          <a:p>
            <a:r>
              <a:rPr lang="en-US">
                <a:latin typeface="Segoe UI"/>
                <a:cs typeface="Segoe UI"/>
              </a:rPr>
              <a:t>Publicly available resources</a:t>
            </a:r>
            <a:endParaRPr lang="en-US"/>
          </a:p>
        </p:txBody>
      </p:sp>
      <p:pic>
        <p:nvPicPr>
          <p:cNvPr id="4" name="Picture 3" descr="Table&#10;&#10;Description automatically generated">
            <a:extLst>
              <a:ext uri="{FF2B5EF4-FFF2-40B4-BE49-F238E27FC236}">
                <a16:creationId xmlns:a16="http://schemas.microsoft.com/office/drawing/2014/main" id="{79505FE5-8FB6-D2D3-90D3-27B723D6B7EE}"/>
              </a:ext>
            </a:extLst>
          </p:cNvPr>
          <p:cNvPicPr>
            <a:picLocks noChangeAspect="1"/>
          </p:cNvPicPr>
          <p:nvPr/>
        </p:nvPicPr>
        <p:blipFill>
          <a:blip r:embed="rId2"/>
          <a:stretch>
            <a:fillRect/>
          </a:stretch>
        </p:blipFill>
        <p:spPr>
          <a:xfrm>
            <a:off x="425214" y="4477392"/>
            <a:ext cx="3100681" cy="1826104"/>
          </a:xfrm>
          <a:prstGeom prst="rect">
            <a:avLst/>
          </a:prstGeom>
        </p:spPr>
      </p:pic>
      <p:pic>
        <p:nvPicPr>
          <p:cNvPr id="5" name="Picture 4" descr="A screenshot of a graph&#10;&#10;Description automatically generated">
            <a:extLst>
              <a:ext uri="{FF2B5EF4-FFF2-40B4-BE49-F238E27FC236}">
                <a16:creationId xmlns:a16="http://schemas.microsoft.com/office/drawing/2014/main" id="{6E7CA97F-2BFB-F3FF-1448-747E902299BF}"/>
              </a:ext>
            </a:extLst>
          </p:cNvPr>
          <p:cNvPicPr>
            <a:picLocks noChangeAspect="1"/>
          </p:cNvPicPr>
          <p:nvPr/>
        </p:nvPicPr>
        <p:blipFill>
          <a:blip r:embed="rId3"/>
          <a:stretch>
            <a:fillRect/>
          </a:stretch>
        </p:blipFill>
        <p:spPr>
          <a:xfrm>
            <a:off x="8005704" y="1710638"/>
            <a:ext cx="3189112" cy="1903316"/>
          </a:xfrm>
          <a:prstGeom prst="rect">
            <a:avLst/>
          </a:prstGeom>
        </p:spPr>
      </p:pic>
      <p:pic>
        <p:nvPicPr>
          <p:cNvPr id="6" name="Picture 5" descr="A person looking at a piece of clothing&#10;&#10;Description automatically generated">
            <a:extLst>
              <a:ext uri="{FF2B5EF4-FFF2-40B4-BE49-F238E27FC236}">
                <a16:creationId xmlns:a16="http://schemas.microsoft.com/office/drawing/2014/main" id="{07D06E7F-F668-86FD-7BEB-7DA3D112DB60}"/>
              </a:ext>
            </a:extLst>
          </p:cNvPr>
          <p:cNvPicPr>
            <a:picLocks noChangeAspect="1"/>
          </p:cNvPicPr>
          <p:nvPr/>
        </p:nvPicPr>
        <p:blipFill>
          <a:blip r:embed="rId4"/>
          <a:stretch>
            <a:fillRect/>
          </a:stretch>
        </p:blipFill>
        <p:spPr>
          <a:xfrm rot="720000">
            <a:off x="8410223" y="4363020"/>
            <a:ext cx="3076222" cy="1650332"/>
          </a:xfrm>
          <a:prstGeom prst="rect">
            <a:avLst/>
          </a:prstGeom>
        </p:spPr>
      </p:pic>
      <p:pic>
        <p:nvPicPr>
          <p:cNvPr id="7" name="Picture 6" descr="A person in a factory&#10;&#10;Description automatically generated">
            <a:extLst>
              <a:ext uri="{FF2B5EF4-FFF2-40B4-BE49-F238E27FC236}">
                <a16:creationId xmlns:a16="http://schemas.microsoft.com/office/drawing/2014/main" id="{64C82418-D5FA-BEDF-F51D-9EF8724F0C5D}"/>
              </a:ext>
            </a:extLst>
          </p:cNvPr>
          <p:cNvPicPr>
            <a:picLocks noChangeAspect="1"/>
          </p:cNvPicPr>
          <p:nvPr/>
        </p:nvPicPr>
        <p:blipFill>
          <a:blip r:embed="rId5"/>
          <a:stretch>
            <a:fillRect/>
          </a:stretch>
        </p:blipFill>
        <p:spPr>
          <a:xfrm rot="-840000">
            <a:off x="4491663" y="1767167"/>
            <a:ext cx="2056118" cy="2619023"/>
          </a:xfrm>
          <a:prstGeom prst="rect">
            <a:avLst/>
          </a:prstGeom>
        </p:spPr>
      </p:pic>
      <p:pic>
        <p:nvPicPr>
          <p:cNvPr id="8" name="Picture 7" descr="A screenshot of a table&#10;&#10;Description automatically generated">
            <a:extLst>
              <a:ext uri="{FF2B5EF4-FFF2-40B4-BE49-F238E27FC236}">
                <a16:creationId xmlns:a16="http://schemas.microsoft.com/office/drawing/2014/main" id="{BE65384F-B9D2-FDD6-2256-6CAF92C7B81C}"/>
              </a:ext>
            </a:extLst>
          </p:cNvPr>
          <p:cNvPicPr>
            <a:picLocks noChangeAspect="1"/>
          </p:cNvPicPr>
          <p:nvPr/>
        </p:nvPicPr>
        <p:blipFill>
          <a:blip r:embed="rId6"/>
          <a:stretch>
            <a:fillRect/>
          </a:stretch>
        </p:blipFill>
        <p:spPr>
          <a:xfrm>
            <a:off x="4524964" y="4762214"/>
            <a:ext cx="3000963" cy="1726833"/>
          </a:xfrm>
          <a:prstGeom prst="rect">
            <a:avLst/>
          </a:prstGeom>
        </p:spPr>
      </p:pic>
    </p:spTree>
    <p:extLst>
      <p:ext uri="{BB962C8B-B14F-4D97-AF65-F5344CB8AC3E}">
        <p14:creationId xmlns:p14="http://schemas.microsoft.com/office/powerpoint/2010/main" val="31088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4AF5D8-918A-DD14-7F18-93DCEA62F9EF}"/>
              </a:ext>
            </a:extLst>
          </p:cNvPr>
          <p:cNvSpPr>
            <a:spLocks noGrp="1"/>
          </p:cNvSpPr>
          <p:nvPr>
            <p:ph idx="1"/>
          </p:nvPr>
        </p:nvSpPr>
        <p:spPr>
          <a:xfrm>
            <a:off x="574040" y="1669838"/>
            <a:ext cx="6677365" cy="4572000"/>
          </a:xfrm>
        </p:spPr>
        <p:txBody>
          <a:bodyPr vert="horz" lIns="91440" tIns="45720" rIns="91440" bIns="45720" numCol="1" rtlCol="0" anchor="t">
            <a:normAutofit fontScale="85000" lnSpcReduction="20000"/>
          </a:bodyPr>
          <a:lstStyle/>
          <a:p>
            <a:pPr marL="0" indent="0">
              <a:buNone/>
            </a:pPr>
            <a:r>
              <a:rPr lang="en-US" sz="1800" b="1">
                <a:latin typeface="+mn-lt"/>
                <a:cs typeface="Segoe UI"/>
              </a:rPr>
              <a:t>2024: year of impact and review</a:t>
            </a:r>
            <a:endParaRPr lang="en-US" b="1"/>
          </a:p>
          <a:p>
            <a:pPr marL="0" indent="0">
              <a:buNone/>
            </a:pPr>
            <a:endParaRPr lang="en-US" sz="1800" b="1">
              <a:latin typeface="+mn-lt"/>
              <a:cs typeface="Segoe UI"/>
            </a:endParaRPr>
          </a:p>
          <a:p>
            <a:pPr marL="285750" indent="-285750">
              <a:buFont typeface="Calibri" panose="020B0604020202020204" pitchFamily="34" charset="0"/>
              <a:buChar char="-"/>
            </a:pPr>
            <a:r>
              <a:rPr lang="en-US" sz="1800">
                <a:latin typeface="+mn-lt"/>
                <a:cs typeface="Segoe UI"/>
              </a:rPr>
              <a:t>In 2024, we will be focusing on further </a:t>
            </a:r>
            <a:r>
              <a:rPr lang="en-US" sz="1800" err="1">
                <a:latin typeface="+mn-lt"/>
                <a:cs typeface="Segoe UI"/>
              </a:rPr>
              <a:t>analysing</a:t>
            </a:r>
            <a:r>
              <a:rPr lang="en-US" sz="1800">
                <a:latin typeface="+mn-lt"/>
                <a:cs typeface="Segoe UI"/>
              </a:rPr>
              <a:t> five years of data gathered through the CHRB to provide deeper insights into progress on business and human rights.</a:t>
            </a:r>
          </a:p>
          <a:p>
            <a:pPr marL="285750" indent="-285750">
              <a:buFont typeface="Calibri" panose="020B0604020202020204" pitchFamily="34" charset="0"/>
              <a:buChar char="-"/>
            </a:pPr>
            <a:r>
              <a:rPr lang="en-US" sz="1800">
                <a:latin typeface="+mn-lt"/>
                <a:cs typeface="Segoe UI"/>
              </a:rPr>
              <a:t>We are committed to fostering collaboration and engaging with our stakeholders. We anticipate initiating consultations and offering feedback opportunities in the first half of 2024.</a:t>
            </a:r>
          </a:p>
          <a:p>
            <a:pPr>
              <a:buFont typeface="Calibri" panose="020B0604020202020204" pitchFamily="34" charset="0"/>
              <a:buChar char="-"/>
            </a:pPr>
            <a:r>
              <a:rPr lang="en-US" sz="1800">
                <a:latin typeface="+mn-lt"/>
                <a:cs typeface="Segoe UI"/>
              </a:rPr>
              <a:t>We want your input! How have you been using the CHRB in your work? </a:t>
            </a:r>
          </a:p>
          <a:p>
            <a:pPr marL="285750" indent="-285750">
              <a:buFont typeface="Calibri" panose="020B0604020202020204" pitchFamily="34" charset="0"/>
              <a:buChar char="-"/>
            </a:pPr>
            <a:endParaRPr lang="en-US" sz="1800">
              <a:latin typeface="+mn-lt"/>
              <a:cs typeface="Segoe UI"/>
            </a:endParaRPr>
          </a:p>
          <a:p>
            <a:pPr marL="0" indent="0">
              <a:buNone/>
            </a:pPr>
            <a:r>
              <a:rPr lang="en-US" sz="1800" b="1">
                <a:latin typeface="+mn-lt"/>
                <a:cs typeface="Segoe UI"/>
              </a:rPr>
              <a:t>WBA is committed to working with all stakeholders to accelerate corporate progress on human rights and gender equality:</a:t>
            </a:r>
          </a:p>
          <a:p>
            <a:pPr>
              <a:buFont typeface="Calibri" panose="020B0604020202020204" pitchFamily="34" charset="0"/>
              <a:buChar char="-"/>
            </a:pPr>
            <a:r>
              <a:rPr lang="en-US" sz="1800">
                <a:latin typeface="+mn-lt"/>
                <a:cs typeface="Segoe UI"/>
              </a:rPr>
              <a:t>Collective Impact Coalitions (CICs)</a:t>
            </a:r>
          </a:p>
          <a:p>
            <a:pPr>
              <a:buFont typeface="Calibri" panose="020B0604020202020204" pitchFamily="34" charset="0"/>
              <a:buChar char="-"/>
            </a:pPr>
            <a:r>
              <a:rPr lang="en-US" sz="1800">
                <a:latin typeface="+mn-lt"/>
                <a:cs typeface="Segoe UI"/>
              </a:rPr>
              <a:t>Communities of Practice</a:t>
            </a:r>
          </a:p>
          <a:p>
            <a:pPr>
              <a:buFont typeface="Calibri" panose="020B0604020202020204" pitchFamily="34" charset="0"/>
              <a:buChar char="-"/>
            </a:pPr>
            <a:r>
              <a:rPr lang="en-US" sz="1800">
                <a:latin typeface="+mn-lt"/>
                <a:cs typeface="Segoe UI"/>
              </a:rPr>
              <a:t>2024 Social Benchmark </a:t>
            </a:r>
          </a:p>
          <a:p>
            <a:pPr>
              <a:buFont typeface="Calibri" panose="020B0604020202020204" pitchFamily="34" charset="0"/>
              <a:buChar char="-"/>
            </a:pPr>
            <a:endParaRPr lang="en-US" sz="1800">
              <a:latin typeface="Segoe UI"/>
              <a:cs typeface="Segoe UI"/>
            </a:endParaRPr>
          </a:p>
          <a:p>
            <a:pPr marL="0" indent="0">
              <a:buNone/>
            </a:pPr>
            <a:r>
              <a:rPr lang="en-US" sz="1800">
                <a:latin typeface="Segoe UI"/>
                <a:cs typeface="Segoe UI"/>
              </a:rPr>
              <a:t>.</a:t>
            </a:r>
          </a:p>
        </p:txBody>
      </p:sp>
      <p:sp>
        <p:nvSpPr>
          <p:cNvPr id="3" name="Title 2">
            <a:extLst>
              <a:ext uri="{FF2B5EF4-FFF2-40B4-BE49-F238E27FC236}">
                <a16:creationId xmlns:a16="http://schemas.microsoft.com/office/drawing/2014/main" id="{A21223F6-3D94-AEBF-E2BC-AC95391A5D84}"/>
              </a:ext>
            </a:extLst>
          </p:cNvPr>
          <p:cNvSpPr>
            <a:spLocks noGrp="1"/>
          </p:cNvSpPr>
          <p:nvPr>
            <p:ph type="title"/>
          </p:nvPr>
        </p:nvSpPr>
        <p:spPr/>
        <p:txBody>
          <a:bodyPr/>
          <a:lstStyle/>
          <a:p>
            <a:r>
              <a:rPr lang="en-US">
                <a:solidFill>
                  <a:schemeClr val="accent5"/>
                </a:solidFill>
                <a:latin typeface="Segoe UI"/>
                <a:cs typeface="Segoe UI"/>
              </a:rPr>
              <a:t>What’s next?</a:t>
            </a:r>
            <a:endParaRPr lang="LID4096">
              <a:solidFill>
                <a:schemeClr val="accent5"/>
              </a:solidFill>
              <a:latin typeface="Segoe UI"/>
              <a:cs typeface="Segoe UI"/>
            </a:endParaRPr>
          </a:p>
        </p:txBody>
      </p:sp>
      <p:pic>
        <p:nvPicPr>
          <p:cNvPr id="4" name="Picture Placeholder 15" descr="A group of people sitting in a chair&#10;&#10;Description automatically generated">
            <a:extLst>
              <a:ext uri="{FF2B5EF4-FFF2-40B4-BE49-F238E27FC236}">
                <a16:creationId xmlns:a16="http://schemas.microsoft.com/office/drawing/2014/main" id="{ED67B552-62DE-6D1A-D66C-A7C1E562BEDD}"/>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8801925" y="1368000"/>
            <a:ext cx="3390075" cy="5490000"/>
          </a:xfrm>
          <a:prstGeom prst="rect">
            <a:avLst/>
          </a:prstGeom>
          <a:noFill/>
        </p:spPr>
      </p:pic>
    </p:spTree>
    <p:extLst>
      <p:ext uri="{BB962C8B-B14F-4D97-AF65-F5344CB8AC3E}">
        <p14:creationId xmlns:p14="http://schemas.microsoft.com/office/powerpoint/2010/main" val="393903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red apron and gloves&#10;&#10;Description automatically generated">
            <a:extLst>
              <a:ext uri="{FF2B5EF4-FFF2-40B4-BE49-F238E27FC236}">
                <a16:creationId xmlns:a16="http://schemas.microsoft.com/office/drawing/2014/main" id="{E89A8729-7AC4-A8E2-A262-A5A88B482A7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747" b="10618"/>
          <a:stretch/>
        </p:blipFill>
        <p:spPr>
          <a:xfrm>
            <a:off x="0" y="1322606"/>
            <a:ext cx="12192000" cy="4323121"/>
          </a:xfrm>
          <a:prstGeom prst="rect">
            <a:avLst/>
          </a:prstGeom>
        </p:spPr>
      </p:pic>
      <p:sp>
        <p:nvSpPr>
          <p:cNvPr id="3" name="Slide Number Placeholder 2">
            <a:extLst>
              <a:ext uri="{FF2B5EF4-FFF2-40B4-BE49-F238E27FC236}">
                <a16:creationId xmlns:a16="http://schemas.microsoft.com/office/drawing/2014/main" id="{D59F5019-6C75-48BA-9689-9D7961D565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E0279-2E10-4D4D-875B-B095A51EC7AE}" type="slidenum">
              <a:rPr kumimoji="0" lang="en-GB" sz="12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mn-cs"/>
            </a:endParaRPr>
          </a:p>
        </p:txBody>
      </p:sp>
      <p:sp>
        <p:nvSpPr>
          <p:cNvPr id="7" name="Title 4">
            <a:extLst>
              <a:ext uri="{FF2B5EF4-FFF2-40B4-BE49-F238E27FC236}">
                <a16:creationId xmlns:a16="http://schemas.microsoft.com/office/drawing/2014/main" id="{97E18134-B5E3-44EA-9B53-375819D0061A}"/>
              </a:ext>
            </a:extLst>
          </p:cNvPr>
          <p:cNvSpPr txBox="1">
            <a:spLocks/>
          </p:cNvSpPr>
          <p:nvPr/>
        </p:nvSpPr>
        <p:spPr>
          <a:xfrm>
            <a:off x="347330" y="2077041"/>
            <a:ext cx="11463671" cy="2703918"/>
          </a:xfrm>
          <a:prstGeom prst="rect">
            <a:avLst/>
          </a:prstGeom>
        </p:spPr>
        <p:txBody>
          <a:bodyPr vert="horz" lIns="144000" tIns="144000" rIns="144000" bIns="144000" rtlCol="0" anchor="ctr" anchorCtr="0">
            <a:no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br>
              <a:rPr lang="en-US" sz="4000">
                <a:latin typeface="Segoe UI" panose="020B0502040204020203" pitchFamily="34" charset="0"/>
              </a:rPr>
            </a:br>
            <a:r>
              <a:rPr lang="en-US" sz="4000">
                <a:latin typeface="Segoe UI" panose="020B0502040204020203" pitchFamily="34" charset="0"/>
              </a:rPr>
              <a:t>Thank you!</a:t>
            </a:r>
          </a:p>
          <a:p>
            <a:endParaRPr lang="en-US" sz="4000" b="0">
              <a:latin typeface="Segoe UI" panose="020B0502040204020203" pitchFamily="34" charset="0"/>
            </a:endParaRPr>
          </a:p>
          <a:p>
            <a:r>
              <a:rPr lang="en-US" sz="3200" b="0">
                <a:latin typeface="Segoe UI" panose="020B0502040204020203" pitchFamily="34" charset="0"/>
              </a:rPr>
              <a:t>Contact us at </a:t>
            </a:r>
            <a:r>
              <a:rPr lang="en-US" sz="3200" b="0" u="sng">
                <a:latin typeface="Segoe UI" panose="020B0502040204020203" pitchFamily="34" charset="0"/>
              </a:rPr>
              <a:t>info.social@worldbenchmarkingalliance.org </a:t>
            </a:r>
            <a:endParaRPr lang="en-NL" sz="1800" b="0" u="sng">
              <a:latin typeface="Segoe UI" panose="020B0502040204020203" pitchFamily="34" charset="0"/>
            </a:endParaRPr>
          </a:p>
        </p:txBody>
      </p:sp>
    </p:spTree>
    <p:extLst>
      <p:ext uri="{BB962C8B-B14F-4D97-AF65-F5344CB8AC3E}">
        <p14:creationId xmlns:p14="http://schemas.microsoft.com/office/powerpoint/2010/main" val="393681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A57773-B77D-5CCC-FF54-6A6099A493A0}"/>
              </a:ext>
            </a:extLst>
          </p:cNvPr>
          <p:cNvSpPr/>
          <p:nvPr/>
        </p:nvSpPr>
        <p:spPr>
          <a:xfrm>
            <a:off x="142092" y="1569832"/>
            <a:ext cx="11675186" cy="4997303"/>
          </a:xfrm>
          <a:prstGeom prst="rect">
            <a:avLst/>
          </a:prstGeom>
          <a:solidFill>
            <a:srgbClr val="BB2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itle 2">
            <a:extLst>
              <a:ext uri="{FF2B5EF4-FFF2-40B4-BE49-F238E27FC236}">
                <a16:creationId xmlns:a16="http://schemas.microsoft.com/office/drawing/2014/main" id="{6C50457D-016A-8863-81D8-7DF07EE502B5}"/>
              </a:ext>
            </a:extLst>
          </p:cNvPr>
          <p:cNvSpPr>
            <a:spLocks noGrp="1"/>
          </p:cNvSpPr>
          <p:nvPr>
            <p:ph type="title"/>
          </p:nvPr>
        </p:nvSpPr>
        <p:spPr>
          <a:xfrm>
            <a:off x="574040" y="149629"/>
            <a:ext cx="7890933" cy="1086003"/>
          </a:xfrm>
        </p:spPr>
        <p:txBody>
          <a:bodyPr/>
          <a:lstStyle/>
          <a:p>
            <a:r>
              <a:rPr lang="en-US">
                <a:latin typeface="Segoe UI"/>
                <a:cs typeface="Segoe UI"/>
              </a:rPr>
              <a:t>2023 Corporate Human Rights Benchmark</a:t>
            </a:r>
          </a:p>
        </p:txBody>
      </p:sp>
      <p:grpSp>
        <p:nvGrpSpPr>
          <p:cNvPr id="16" name="Group 15">
            <a:extLst>
              <a:ext uri="{FF2B5EF4-FFF2-40B4-BE49-F238E27FC236}">
                <a16:creationId xmlns:a16="http://schemas.microsoft.com/office/drawing/2014/main" id="{576BF231-BEFF-62C6-E9BB-A7E3463AB2FB}"/>
              </a:ext>
            </a:extLst>
          </p:cNvPr>
          <p:cNvGrpSpPr/>
          <p:nvPr/>
        </p:nvGrpSpPr>
        <p:grpSpPr>
          <a:xfrm>
            <a:off x="1438401" y="4202600"/>
            <a:ext cx="9085755" cy="2173879"/>
            <a:chOff x="6212259" y="4724153"/>
            <a:chExt cx="5759999" cy="1584243"/>
          </a:xfrm>
        </p:grpSpPr>
        <p:sp>
          <p:nvSpPr>
            <p:cNvPr id="15" name="Rectangle 14">
              <a:extLst>
                <a:ext uri="{FF2B5EF4-FFF2-40B4-BE49-F238E27FC236}">
                  <a16:creationId xmlns:a16="http://schemas.microsoft.com/office/drawing/2014/main" id="{7F42F507-4361-F633-CF8F-0BB4EFE82F8F}"/>
                </a:ext>
              </a:extLst>
            </p:cNvPr>
            <p:cNvSpPr/>
            <p:nvPr/>
          </p:nvSpPr>
          <p:spPr>
            <a:xfrm>
              <a:off x="6212259" y="4724153"/>
              <a:ext cx="5759999" cy="1584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 name="Picture 1">
              <a:extLst>
                <a:ext uri="{FF2B5EF4-FFF2-40B4-BE49-F238E27FC236}">
                  <a16:creationId xmlns:a16="http://schemas.microsoft.com/office/drawing/2014/main" id="{4FE951AB-1083-5EC6-9AE1-4A779DF430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4710"/>
            <a:stretch/>
          </p:blipFill>
          <p:spPr bwMode="auto">
            <a:xfrm>
              <a:off x="6875723" y="4816612"/>
              <a:ext cx="4649972" cy="1427676"/>
            </a:xfrm>
            <a:prstGeom prst="rect">
              <a:avLst/>
            </a:prstGeom>
            <a:noFill/>
            <a:ln>
              <a:noFill/>
            </a:ln>
          </p:spPr>
        </p:pic>
      </p:grpSp>
      <p:sp>
        <p:nvSpPr>
          <p:cNvPr id="18" name="TextBox 17">
            <a:extLst>
              <a:ext uri="{FF2B5EF4-FFF2-40B4-BE49-F238E27FC236}">
                <a16:creationId xmlns:a16="http://schemas.microsoft.com/office/drawing/2014/main" id="{761B19D0-AC29-C0CC-0D7F-B9BF5505DCDD}"/>
              </a:ext>
            </a:extLst>
          </p:cNvPr>
          <p:cNvSpPr txBox="1"/>
          <p:nvPr/>
        </p:nvSpPr>
        <p:spPr>
          <a:xfrm>
            <a:off x="145761" y="1095946"/>
            <a:ext cx="9642247" cy="2923877"/>
          </a:xfrm>
          <a:prstGeom prst="rect">
            <a:avLst/>
          </a:prstGeom>
          <a:noFill/>
        </p:spPr>
        <p:txBody>
          <a:bodyPr wrap="square" lIns="91440" tIns="45720" rIns="91440" bIns="45720" rtlCol="0" anchor="t">
            <a:spAutoFit/>
          </a:bodyPr>
          <a:lstStyle/>
          <a:p>
            <a:endParaRPr lang="en-US" sz="2000" b="1">
              <a:solidFill>
                <a:schemeClr val="bg1"/>
              </a:solidFill>
              <a:cs typeface="Segoe UI"/>
            </a:endParaRPr>
          </a:p>
          <a:p>
            <a:pPr marL="342900" indent="-342900">
              <a:buFont typeface="Arial"/>
              <a:buChar char="•"/>
            </a:pPr>
            <a:endParaRPr lang="en-US" sz="2400" b="1">
              <a:solidFill>
                <a:schemeClr val="bg1"/>
              </a:solidFill>
              <a:cs typeface="Segoe UI"/>
            </a:endParaRPr>
          </a:p>
          <a:p>
            <a:pPr marL="342900" indent="-342900">
              <a:buFont typeface="Arial"/>
              <a:buChar char="•"/>
            </a:pPr>
            <a:r>
              <a:rPr lang="en-US" sz="2400">
                <a:solidFill>
                  <a:schemeClr val="bg1"/>
                </a:solidFill>
              </a:rPr>
              <a:t>Ranking </a:t>
            </a:r>
            <a:r>
              <a:rPr lang="en-US" sz="2400" b="1">
                <a:solidFill>
                  <a:schemeClr val="bg1"/>
                </a:solidFill>
              </a:rPr>
              <a:t>110 </a:t>
            </a:r>
            <a:r>
              <a:rPr lang="en-US" sz="2400">
                <a:solidFill>
                  <a:schemeClr val="bg1"/>
                </a:solidFill>
              </a:rPr>
              <a:t>of the largest apparel and extractive companies, both for the 5</a:t>
            </a:r>
            <a:r>
              <a:rPr lang="en-US" sz="2400" baseline="30000">
                <a:solidFill>
                  <a:schemeClr val="bg1"/>
                </a:solidFill>
              </a:rPr>
              <a:t>th</a:t>
            </a:r>
            <a:r>
              <a:rPr lang="en-US" sz="2400">
                <a:solidFill>
                  <a:schemeClr val="bg1"/>
                </a:solidFill>
              </a:rPr>
              <a:t> time</a:t>
            </a:r>
            <a:endParaRPr lang="en-US" sz="2400">
              <a:solidFill>
                <a:schemeClr val="bg1"/>
              </a:solidFill>
              <a:cs typeface="Segoe UI"/>
            </a:endParaRPr>
          </a:p>
          <a:p>
            <a:pPr marL="342900" indent="-342900">
              <a:buFont typeface="Arial"/>
              <a:buChar char="•"/>
            </a:pPr>
            <a:r>
              <a:rPr lang="en-US" sz="2400">
                <a:solidFill>
                  <a:schemeClr val="bg1"/>
                </a:solidFill>
              </a:rPr>
              <a:t>In 2022, we assessed 127 companies in three additional sectors: </a:t>
            </a:r>
            <a:endParaRPr lang="en-US" sz="2400">
              <a:solidFill>
                <a:schemeClr val="bg1"/>
              </a:solidFill>
              <a:cs typeface="Segoe UI"/>
            </a:endParaRPr>
          </a:p>
          <a:p>
            <a:pPr marL="342900" indent="-342900">
              <a:buFont typeface="Arial"/>
              <a:buChar char="•"/>
            </a:pPr>
            <a:r>
              <a:rPr lang="en-US" sz="2200">
                <a:solidFill>
                  <a:schemeClr val="bg1"/>
                </a:solidFill>
              </a:rPr>
              <a:t> Food and agriculture, </a:t>
            </a:r>
            <a:endParaRPr lang="LID4096" sz="2200">
              <a:solidFill>
                <a:schemeClr val="bg1"/>
              </a:solidFill>
              <a:cs typeface="Segoe UI"/>
            </a:endParaRPr>
          </a:p>
          <a:p>
            <a:pPr marL="342900" indent="-342900">
              <a:buFont typeface="Arial"/>
              <a:buChar char="•"/>
            </a:pPr>
            <a:r>
              <a:rPr lang="en-US" sz="2200">
                <a:solidFill>
                  <a:schemeClr val="bg1"/>
                </a:solidFill>
              </a:rPr>
              <a:t> ICT manufacturing, </a:t>
            </a:r>
            <a:endParaRPr lang="LID4096" sz="2200">
              <a:solidFill>
                <a:schemeClr val="bg1"/>
              </a:solidFill>
              <a:cs typeface="Segoe UI"/>
            </a:endParaRPr>
          </a:p>
          <a:p>
            <a:pPr marL="342900" indent="-342900">
              <a:buFont typeface="Arial"/>
              <a:buChar char="•"/>
            </a:pPr>
            <a:r>
              <a:rPr lang="en-US" sz="2200">
                <a:solidFill>
                  <a:schemeClr val="bg1"/>
                </a:solidFill>
              </a:rPr>
              <a:t>Automotive manufacturing.</a:t>
            </a:r>
            <a:endParaRPr lang="LID4096" sz="2200">
              <a:solidFill>
                <a:schemeClr val="bg1"/>
              </a:solidFill>
              <a:cs typeface="Segoe UI"/>
            </a:endParaRPr>
          </a:p>
        </p:txBody>
      </p:sp>
    </p:spTree>
    <p:extLst>
      <p:ext uri="{BB962C8B-B14F-4D97-AF65-F5344CB8AC3E}">
        <p14:creationId xmlns:p14="http://schemas.microsoft.com/office/powerpoint/2010/main" val="262289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3F0315-3D62-40D5-A7E1-B63B64292AC0}"/>
              </a:ext>
            </a:extLst>
          </p:cNvPr>
          <p:cNvSpPr>
            <a:spLocks noGrp="1"/>
          </p:cNvSpPr>
          <p:nvPr>
            <p:ph type="sldNum" sz="quarter" idx="11"/>
          </p:nvPr>
        </p:nvSpPr>
        <p:spPr/>
        <p:txBody>
          <a:bodyPr/>
          <a:lstStyle/>
          <a:p>
            <a:fld id="{54CE0279-2E10-4D4D-875B-B095A51EC7AE}" type="slidenum">
              <a:rPr lang="en-GB" smtClean="0"/>
              <a:pPr/>
              <a:t>3</a:t>
            </a:fld>
            <a:endParaRPr lang="en-GB"/>
          </a:p>
        </p:txBody>
      </p:sp>
      <p:sp>
        <p:nvSpPr>
          <p:cNvPr id="6" name="Title 2">
            <a:extLst>
              <a:ext uri="{FF2B5EF4-FFF2-40B4-BE49-F238E27FC236}">
                <a16:creationId xmlns:a16="http://schemas.microsoft.com/office/drawing/2014/main" id="{E7DE6552-5742-E445-12D1-153FF5D882F3}"/>
              </a:ext>
            </a:extLst>
          </p:cNvPr>
          <p:cNvSpPr>
            <a:spLocks noGrp="1"/>
          </p:cNvSpPr>
          <p:nvPr>
            <p:ph type="title"/>
          </p:nvPr>
        </p:nvSpPr>
        <p:spPr>
          <a:xfrm>
            <a:off x="574040" y="149629"/>
            <a:ext cx="7890933" cy="1086003"/>
          </a:xfrm>
        </p:spPr>
        <p:txBody>
          <a:bodyPr/>
          <a:lstStyle/>
          <a:p>
            <a:r>
              <a:rPr lang="en-US"/>
              <a:t>WBA’s benchmarking cycle</a:t>
            </a:r>
            <a:endParaRPr lang="LID4096"/>
          </a:p>
        </p:txBody>
      </p:sp>
      <p:grpSp>
        <p:nvGrpSpPr>
          <p:cNvPr id="8" name="Group 7">
            <a:extLst>
              <a:ext uri="{FF2B5EF4-FFF2-40B4-BE49-F238E27FC236}">
                <a16:creationId xmlns:a16="http://schemas.microsoft.com/office/drawing/2014/main" id="{A76155A8-D87C-A7FD-072C-4F0AFD92DB68}"/>
              </a:ext>
            </a:extLst>
          </p:cNvPr>
          <p:cNvGrpSpPr/>
          <p:nvPr/>
        </p:nvGrpSpPr>
        <p:grpSpPr>
          <a:xfrm>
            <a:off x="1176384" y="2223512"/>
            <a:ext cx="9839231" cy="3103559"/>
            <a:chOff x="1176384" y="2223512"/>
            <a:chExt cx="9839231" cy="3103559"/>
          </a:xfrm>
        </p:grpSpPr>
        <p:pic>
          <p:nvPicPr>
            <p:cNvPr id="9" name="Picture 8" descr="A picture containing timeline&#10;&#10;Description automatically generated">
              <a:extLst>
                <a:ext uri="{FF2B5EF4-FFF2-40B4-BE49-F238E27FC236}">
                  <a16:creationId xmlns:a16="http://schemas.microsoft.com/office/drawing/2014/main" id="{9679AB5F-57E9-451B-962F-7427A87058AF}"/>
                </a:ext>
              </a:extLst>
            </p:cNvPr>
            <p:cNvPicPr>
              <a:picLocks noChangeAspect="1"/>
            </p:cNvPicPr>
            <p:nvPr/>
          </p:nvPicPr>
          <p:blipFill>
            <a:blip r:embed="rId3"/>
            <a:stretch>
              <a:fillRect/>
            </a:stretch>
          </p:blipFill>
          <p:spPr>
            <a:xfrm>
              <a:off x="1176384" y="2223512"/>
              <a:ext cx="9839231" cy="3103559"/>
            </a:xfrm>
            <a:prstGeom prst="rect">
              <a:avLst/>
            </a:prstGeom>
          </p:spPr>
        </p:pic>
        <p:sp>
          <p:nvSpPr>
            <p:cNvPr id="7" name="Rectangle 6">
              <a:extLst>
                <a:ext uri="{FF2B5EF4-FFF2-40B4-BE49-F238E27FC236}">
                  <a16:creationId xmlns:a16="http://schemas.microsoft.com/office/drawing/2014/main" id="{67B6FF48-DB28-DE15-90B1-E64BCA674BC2}"/>
                </a:ext>
              </a:extLst>
            </p:cNvPr>
            <p:cNvSpPr/>
            <p:nvPr/>
          </p:nvSpPr>
          <p:spPr>
            <a:xfrm>
              <a:off x="5257800" y="4727448"/>
              <a:ext cx="1673352"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18440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80CB36-6DEF-22F6-3C6A-C5B79A2F46D0}"/>
              </a:ext>
            </a:extLst>
          </p:cNvPr>
          <p:cNvSpPr>
            <a:spLocks noGrp="1"/>
          </p:cNvSpPr>
          <p:nvPr>
            <p:ph type="title"/>
          </p:nvPr>
        </p:nvSpPr>
        <p:spPr>
          <a:xfrm>
            <a:off x="574040" y="149629"/>
            <a:ext cx="7890933" cy="1086003"/>
          </a:xfrm>
        </p:spPr>
        <p:txBody>
          <a:bodyPr/>
          <a:lstStyle/>
          <a:p>
            <a:r>
              <a:rPr lang="en-US">
                <a:latin typeface="Segoe UI"/>
                <a:cs typeface="Segoe UI"/>
              </a:rPr>
              <a:t>Key findings</a:t>
            </a:r>
            <a:endParaRPr lang="LID4096"/>
          </a:p>
        </p:txBody>
      </p:sp>
      <p:pic>
        <p:nvPicPr>
          <p:cNvPr id="3" name="Picture 2" descr="A red background with white text&#10;&#10;Description automatically generated">
            <a:extLst>
              <a:ext uri="{FF2B5EF4-FFF2-40B4-BE49-F238E27FC236}">
                <a16:creationId xmlns:a16="http://schemas.microsoft.com/office/drawing/2014/main" id="{B9BF6246-E0E7-B304-EE34-D075FEC32A3C}"/>
              </a:ext>
            </a:extLst>
          </p:cNvPr>
          <p:cNvPicPr>
            <a:picLocks noChangeAspect="1"/>
          </p:cNvPicPr>
          <p:nvPr/>
        </p:nvPicPr>
        <p:blipFill rotWithShape="1">
          <a:blip r:embed="rId3">
            <a:extLst>
              <a:ext uri="{28A0092B-C50C-407E-A947-70E740481C1C}">
                <a14:useLocalDpi xmlns:a14="http://schemas.microsoft.com/office/drawing/2010/main" val="0"/>
              </a:ext>
            </a:extLst>
          </a:blip>
          <a:srcRect l="9292" t="3087" r="10707" b="2946"/>
          <a:stretch/>
        </p:blipFill>
        <p:spPr>
          <a:xfrm>
            <a:off x="7512000" y="1360967"/>
            <a:ext cx="4680000" cy="5497033"/>
          </a:xfrm>
          <a:prstGeom prst="rect">
            <a:avLst/>
          </a:prstGeom>
        </p:spPr>
      </p:pic>
      <p:sp>
        <p:nvSpPr>
          <p:cNvPr id="4" name="Title 2">
            <a:extLst>
              <a:ext uri="{FF2B5EF4-FFF2-40B4-BE49-F238E27FC236}">
                <a16:creationId xmlns:a16="http://schemas.microsoft.com/office/drawing/2014/main" id="{9ECF8453-32AC-4162-FDB9-5772C300BB71}"/>
              </a:ext>
            </a:extLst>
          </p:cNvPr>
          <p:cNvSpPr txBox="1">
            <a:spLocks/>
          </p:cNvSpPr>
          <p:nvPr/>
        </p:nvSpPr>
        <p:spPr>
          <a:xfrm>
            <a:off x="281644" y="1744291"/>
            <a:ext cx="6804956" cy="886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marL="457200" indent="-457200">
              <a:lnSpc>
                <a:spcPct val="100000"/>
              </a:lnSpc>
              <a:buAutoNum type="arabicPeriod"/>
            </a:pPr>
            <a:r>
              <a:rPr lang="en-US" sz="2000">
                <a:solidFill>
                  <a:srgbClr val="C00000"/>
                </a:solidFill>
                <a:latin typeface="Segoe UI" panose="020B0502040204020203" pitchFamily="34" charset="0"/>
                <a:ea typeface="+mj-lt"/>
                <a:cs typeface="Segoe UI" panose="020B0502040204020203" pitchFamily="34" charset="0"/>
              </a:rPr>
              <a:t>Some companies show that transformative change is possible within five years</a:t>
            </a:r>
          </a:p>
          <a:p>
            <a:pPr>
              <a:lnSpc>
                <a:spcPct val="100000"/>
              </a:lnSpc>
            </a:pPr>
            <a:endParaRPr lang="en-US" sz="2000">
              <a:solidFill>
                <a:srgbClr val="C00000"/>
              </a:solidFill>
              <a:latin typeface="Segoe UI" panose="020B0502040204020203" pitchFamily="34" charset="0"/>
            </a:endParaRPr>
          </a:p>
        </p:txBody>
      </p:sp>
      <p:sp>
        <p:nvSpPr>
          <p:cNvPr id="7" name="TextBox 6">
            <a:extLst>
              <a:ext uri="{FF2B5EF4-FFF2-40B4-BE49-F238E27FC236}">
                <a16:creationId xmlns:a16="http://schemas.microsoft.com/office/drawing/2014/main" id="{74372F61-B7AB-9746-297D-90F7711989A5}"/>
              </a:ext>
            </a:extLst>
          </p:cNvPr>
          <p:cNvSpPr txBox="1"/>
          <p:nvPr/>
        </p:nvSpPr>
        <p:spPr>
          <a:xfrm>
            <a:off x="390372" y="2395240"/>
            <a:ext cx="6908928" cy="4247317"/>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After five CHRB assessments, most apparel and extractive companies are making progress, with </a:t>
            </a:r>
            <a:r>
              <a:rPr lang="en-US" b="1">
                <a:latin typeface="+mj-lt"/>
                <a:ea typeface="+mn-lt"/>
                <a:cs typeface="Segoe UI" panose="020B0502040204020203" pitchFamily="34" charset="0"/>
              </a:rPr>
              <a:t>70% </a:t>
            </a:r>
            <a:r>
              <a:rPr lang="en-US">
                <a:latin typeface="+mj-lt"/>
                <a:ea typeface="+mn-lt"/>
                <a:cs typeface="Segoe UI" panose="020B0502040204020203" pitchFamily="34" charset="0"/>
              </a:rPr>
              <a:t>having improved their score since 2018 on key human rights indicators</a:t>
            </a:r>
          </a:p>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A group of 12 companies has improved their score by 5x times the average and improved their sector ranking by over ten places. What are they doing differently?</a:t>
            </a:r>
          </a:p>
          <a:p>
            <a:pPr marL="800100" lvl="1" indent="-342900">
              <a:spcBef>
                <a:spcPts val="1200"/>
              </a:spcBef>
              <a:buFont typeface="Arial" panose="020B0604020202020204" pitchFamily="34" charset="0"/>
              <a:buChar char="•"/>
            </a:pPr>
            <a:r>
              <a:rPr lang="en-US" sz="1600" b="1">
                <a:latin typeface="+mj-lt"/>
                <a:ea typeface="+mn-lt"/>
                <a:cs typeface="Segoe UI" panose="020B0502040204020203" pitchFamily="34" charset="0"/>
              </a:rPr>
              <a:t>100% </a:t>
            </a:r>
            <a:r>
              <a:rPr lang="en-US" sz="1600">
                <a:latin typeface="+mj-lt"/>
                <a:ea typeface="+mn-lt"/>
                <a:cs typeface="Segoe UI" panose="020B0502040204020203" pitchFamily="34" charset="0"/>
              </a:rPr>
              <a:t>of them allocate senior responsibility for day-to-day management of human rights issues </a:t>
            </a:r>
            <a:r>
              <a:rPr lang="en-US" sz="1600" i="1">
                <a:latin typeface="+mj-lt"/>
                <a:ea typeface="+mn-lt"/>
                <a:cs typeface="Segoe UI" panose="020B0502040204020203" pitchFamily="34" charset="0"/>
              </a:rPr>
              <a:t>(vs. 33% in 2018)</a:t>
            </a:r>
          </a:p>
          <a:p>
            <a:pPr marL="800100" lvl="1" indent="-342900">
              <a:spcBef>
                <a:spcPts val="1200"/>
              </a:spcBef>
              <a:buFont typeface="Arial" panose="020B0604020202020204" pitchFamily="34" charset="0"/>
              <a:buChar char="•"/>
            </a:pPr>
            <a:r>
              <a:rPr lang="en-US" sz="1600" b="1">
                <a:latin typeface="+mj-lt"/>
                <a:ea typeface="+mn-lt"/>
                <a:cs typeface="Segoe UI" panose="020B0502040204020203" pitchFamily="34" charset="0"/>
              </a:rPr>
              <a:t>83% </a:t>
            </a:r>
            <a:r>
              <a:rPr lang="en-US" sz="1600">
                <a:latin typeface="+mj-lt"/>
                <a:ea typeface="+mn-lt"/>
                <a:cs typeface="Segoe UI" panose="020B0502040204020203" pitchFamily="34" charset="0"/>
              </a:rPr>
              <a:t>assess their salient human rights risks and impacts </a:t>
            </a:r>
            <a:r>
              <a:rPr lang="en-US" sz="1600" i="1">
                <a:latin typeface="+mj-lt"/>
                <a:ea typeface="+mn-lt"/>
                <a:cs typeface="Segoe UI" panose="020B0502040204020203" pitchFamily="34" charset="0"/>
              </a:rPr>
              <a:t>(vs. 8%)</a:t>
            </a:r>
          </a:p>
          <a:p>
            <a:pPr marL="800100" lvl="1" indent="-342900">
              <a:spcBef>
                <a:spcPts val="1200"/>
              </a:spcBef>
              <a:buFont typeface="Arial" panose="020B0604020202020204" pitchFamily="34" charset="0"/>
              <a:buChar char="•"/>
            </a:pPr>
            <a:r>
              <a:rPr lang="en-US" sz="1600" b="1">
                <a:latin typeface="+mj-lt"/>
                <a:ea typeface="+mn-lt"/>
                <a:cs typeface="Segoe UI" panose="020B0502040204020203" pitchFamily="34" charset="0"/>
              </a:rPr>
              <a:t>67% </a:t>
            </a:r>
            <a:r>
              <a:rPr lang="en-US" sz="1600">
                <a:latin typeface="+mj-lt"/>
                <a:ea typeface="+mn-lt"/>
                <a:cs typeface="Segoe UI" panose="020B0502040204020203" pitchFamily="34" charset="0"/>
              </a:rPr>
              <a:t>have built internal capacity and provided human rights training </a:t>
            </a:r>
            <a:r>
              <a:rPr lang="en-US" sz="1600" i="1">
                <a:latin typeface="+mj-lt"/>
                <a:ea typeface="+mn-lt"/>
                <a:cs typeface="Segoe UI" panose="020B0502040204020203" pitchFamily="34" charset="0"/>
              </a:rPr>
              <a:t>(vs. 25%)</a:t>
            </a:r>
          </a:p>
          <a:p>
            <a:pPr marL="800100" lvl="1" indent="-342900">
              <a:spcBef>
                <a:spcPts val="1200"/>
              </a:spcBef>
              <a:buFont typeface="Arial" panose="020B0604020202020204" pitchFamily="34" charset="0"/>
              <a:buChar char="•"/>
            </a:pPr>
            <a:r>
              <a:rPr lang="en-US" sz="1600" b="1">
                <a:latin typeface="+mj-lt"/>
                <a:ea typeface="+mn-lt"/>
                <a:cs typeface="Segoe UI" panose="020B0502040204020203" pitchFamily="34" charset="0"/>
              </a:rPr>
              <a:t>83% </a:t>
            </a:r>
            <a:r>
              <a:rPr lang="en-US" sz="1600">
                <a:latin typeface="+mj-lt"/>
                <a:ea typeface="+mn-lt"/>
                <a:cs typeface="Segoe UI" panose="020B0502040204020203" pitchFamily="34" charset="0"/>
              </a:rPr>
              <a:t>have grievance mechanisms for external stakeholders </a:t>
            </a:r>
            <a:r>
              <a:rPr lang="en-US" sz="1600" i="1">
                <a:latin typeface="+mj-lt"/>
                <a:ea typeface="+mn-lt"/>
                <a:cs typeface="Segoe UI" panose="020B0502040204020203" pitchFamily="34" charset="0"/>
              </a:rPr>
              <a:t>(vs. 25%)</a:t>
            </a:r>
          </a:p>
        </p:txBody>
      </p:sp>
    </p:spTree>
    <p:extLst>
      <p:ext uri="{BB962C8B-B14F-4D97-AF65-F5344CB8AC3E}">
        <p14:creationId xmlns:p14="http://schemas.microsoft.com/office/powerpoint/2010/main" val="105014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80CB36-6DEF-22F6-3C6A-C5B79A2F46D0}"/>
              </a:ext>
            </a:extLst>
          </p:cNvPr>
          <p:cNvSpPr>
            <a:spLocks noGrp="1"/>
          </p:cNvSpPr>
          <p:nvPr>
            <p:ph type="title"/>
          </p:nvPr>
        </p:nvSpPr>
        <p:spPr>
          <a:xfrm>
            <a:off x="497070" y="572962"/>
            <a:ext cx="7890933" cy="1086003"/>
          </a:xfrm>
        </p:spPr>
        <p:txBody>
          <a:bodyPr/>
          <a:lstStyle/>
          <a:p>
            <a:r>
              <a:rPr lang="en-US">
                <a:latin typeface="Segoe UI"/>
                <a:cs typeface="Segoe UI"/>
              </a:rPr>
              <a:t>Key findings</a:t>
            </a:r>
            <a:endParaRPr lang="LID4096"/>
          </a:p>
          <a:p>
            <a:endParaRPr lang="LID4096">
              <a:cs typeface="Segoe UI" panose="020B0502040204020203" pitchFamily="34" charset="0"/>
            </a:endParaRPr>
          </a:p>
        </p:txBody>
      </p:sp>
      <p:pic>
        <p:nvPicPr>
          <p:cNvPr id="3" name="Picture 2" descr="A screenshot of a red screen&#10;&#10;Description automatically generated">
            <a:extLst>
              <a:ext uri="{FF2B5EF4-FFF2-40B4-BE49-F238E27FC236}">
                <a16:creationId xmlns:a16="http://schemas.microsoft.com/office/drawing/2014/main" id="{9F114C0B-5D49-763C-06BD-6E3F48A168FF}"/>
              </a:ext>
            </a:extLst>
          </p:cNvPr>
          <p:cNvPicPr>
            <a:picLocks noChangeAspect="1"/>
          </p:cNvPicPr>
          <p:nvPr/>
        </p:nvPicPr>
        <p:blipFill rotWithShape="1">
          <a:blip r:embed="rId2">
            <a:extLst>
              <a:ext uri="{28A0092B-C50C-407E-A947-70E740481C1C}">
                <a14:useLocalDpi xmlns:a14="http://schemas.microsoft.com/office/drawing/2010/main" val="0"/>
              </a:ext>
            </a:extLst>
          </a:blip>
          <a:srcRect l="12525" t="3737" r="14569" b="9662"/>
          <a:stretch/>
        </p:blipFill>
        <p:spPr>
          <a:xfrm>
            <a:off x="7512000" y="1371987"/>
            <a:ext cx="4680000" cy="5559165"/>
          </a:xfrm>
          <a:prstGeom prst="rect">
            <a:avLst/>
          </a:prstGeom>
        </p:spPr>
      </p:pic>
      <p:sp>
        <p:nvSpPr>
          <p:cNvPr id="4" name="Title 2">
            <a:extLst>
              <a:ext uri="{FF2B5EF4-FFF2-40B4-BE49-F238E27FC236}">
                <a16:creationId xmlns:a16="http://schemas.microsoft.com/office/drawing/2014/main" id="{E8B1470F-87F9-5816-370B-7B0AA2B2EF1D}"/>
              </a:ext>
            </a:extLst>
          </p:cNvPr>
          <p:cNvSpPr txBox="1">
            <a:spLocks/>
          </p:cNvSpPr>
          <p:nvPr/>
        </p:nvSpPr>
        <p:spPr>
          <a:xfrm>
            <a:off x="281644" y="1744291"/>
            <a:ext cx="6804956" cy="886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nSpc>
                <a:spcPct val="100000"/>
              </a:lnSpc>
            </a:pPr>
            <a:r>
              <a:rPr lang="en-US" sz="2000">
                <a:solidFill>
                  <a:srgbClr val="C00000"/>
                </a:solidFill>
                <a:latin typeface="Segoe UI" panose="020B0502040204020203" pitchFamily="34" charset="0"/>
                <a:ea typeface="+mj-lt"/>
                <a:cs typeface="Segoe UI" panose="020B0502040204020203" pitchFamily="34" charset="0"/>
              </a:rPr>
              <a:t>2. Clear responsibility and capacity building on human rights is key for translating commitments into action</a:t>
            </a:r>
          </a:p>
          <a:p>
            <a:pPr>
              <a:lnSpc>
                <a:spcPct val="100000"/>
              </a:lnSpc>
            </a:pPr>
            <a:endParaRPr lang="en-US" sz="2000">
              <a:solidFill>
                <a:srgbClr val="C00000"/>
              </a:solidFill>
              <a:latin typeface="Segoe UI" panose="020B0502040204020203" pitchFamily="34" charset="0"/>
            </a:endParaRPr>
          </a:p>
        </p:txBody>
      </p:sp>
      <p:sp>
        <p:nvSpPr>
          <p:cNvPr id="7" name="TextBox 6">
            <a:extLst>
              <a:ext uri="{FF2B5EF4-FFF2-40B4-BE49-F238E27FC236}">
                <a16:creationId xmlns:a16="http://schemas.microsoft.com/office/drawing/2014/main" id="{EAB2F13F-0A94-D6F4-4474-BAA5195BE410}"/>
              </a:ext>
            </a:extLst>
          </p:cNvPr>
          <p:cNvSpPr txBox="1"/>
          <p:nvPr/>
        </p:nvSpPr>
        <p:spPr>
          <a:xfrm>
            <a:off x="281644" y="2627696"/>
            <a:ext cx="6908928" cy="3600986"/>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b="1">
                <a:latin typeface="+mj-lt"/>
                <a:ea typeface="+mn-lt"/>
                <a:cs typeface="Segoe UI" panose="020B0502040204020203" pitchFamily="34" charset="0"/>
              </a:rPr>
              <a:t>77% </a:t>
            </a:r>
            <a:r>
              <a:rPr lang="en-US">
                <a:latin typeface="+mj-lt"/>
                <a:ea typeface="+mn-lt"/>
                <a:cs typeface="Segoe UI" panose="020B0502040204020203" pitchFamily="34" charset="0"/>
              </a:rPr>
              <a:t>of companies disclose a clear commitment to respect human rights – however, such commitments are only meaningful when translated into action.</a:t>
            </a:r>
          </a:p>
          <a:p>
            <a:pPr marL="342900" indent="-342900">
              <a:spcBef>
                <a:spcPts val="1200"/>
              </a:spcBef>
              <a:buFont typeface="Arial" panose="020B0604020202020204" pitchFamily="34" charset="0"/>
              <a:buChar char="•"/>
            </a:pPr>
            <a:r>
              <a:rPr lang="en-US">
                <a:latin typeface="Segoe UI" panose="020B0502040204020203" pitchFamily="34" charset="0"/>
                <a:ea typeface="+mn-lt"/>
                <a:cs typeface="Times New Roman" panose="02020603050405020304" pitchFamily="18" charset="0"/>
              </a:rPr>
              <a:t>Only </a:t>
            </a:r>
            <a:r>
              <a:rPr lang="en-US" b="1">
                <a:latin typeface="Segoe UI" panose="020B0502040204020203" pitchFamily="34" charset="0"/>
                <a:ea typeface="+mn-lt"/>
                <a:cs typeface="Times New Roman" panose="02020603050405020304" pitchFamily="18" charset="0"/>
              </a:rPr>
              <a:t>50% </a:t>
            </a:r>
            <a:r>
              <a:rPr lang="en-US">
                <a:latin typeface="Segoe UI" panose="020B0502040204020203" pitchFamily="34" charset="0"/>
                <a:ea typeface="+mn-lt"/>
                <a:cs typeface="Times New Roman" panose="02020603050405020304" pitchFamily="18" charset="0"/>
              </a:rPr>
              <a:t>of the 110 companies disclose how they assign day-to-day responsibility for human rights across different departments</a:t>
            </a:r>
          </a:p>
          <a:p>
            <a:pPr marL="342900" indent="-342900">
              <a:spcBef>
                <a:spcPts val="1200"/>
              </a:spcBef>
              <a:buFont typeface="Arial" panose="020B0604020202020204" pitchFamily="34" charset="0"/>
              <a:buChar char="•"/>
            </a:pPr>
            <a:r>
              <a:rPr lang="en-US">
                <a:latin typeface="Segoe UI" panose="020B0502040204020203" pitchFamily="34" charset="0"/>
                <a:ea typeface="+mn-lt"/>
                <a:cs typeface="Times New Roman" panose="02020603050405020304" pitchFamily="18" charset="0"/>
              </a:rPr>
              <a:t>Only </a:t>
            </a:r>
            <a:r>
              <a:rPr lang="en-US" b="1">
                <a:latin typeface="Segoe UI" panose="020B0502040204020203" pitchFamily="34" charset="0"/>
                <a:ea typeface="+mn-lt"/>
                <a:cs typeface="Times New Roman" panose="02020603050405020304" pitchFamily="18" charset="0"/>
              </a:rPr>
              <a:t>39% </a:t>
            </a:r>
            <a:r>
              <a:rPr lang="en-US">
                <a:latin typeface="Segoe UI" panose="020B0502040204020203" pitchFamily="34" charset="0"/>
                <a:ea typeface="+mn-lt"/>
                <a:cs typeface="Times New Roman" panose="02020603050405020304" pitchFamily="18" charset="0"/>
              </a:rPr>
              <a:t>provide targeted human rights training to managers and workers</a:t>
            </a:r>
            <a:endParaRPr lang="en-US">
              <a:latin typeface="+mj-lt"/>
              <a:ea typeface="+mn-lt"/>
              <a:cs typeface="Segoe UI" panose="020B0502040204020203" pitchFamily="34" charset="0"/>
            </a:endParaRPr>
          </a:p>
          <a:p>
            <a:pPr marL="342900" indent="-342900">
              <a:spcBef>
                <a:spcPts val="1200"/>
              </a:spcBef>
              <a:buFont typeface="Arial" panose="020B0604020202020204" pitchFamily="34" charset="0"/>
              <a:buChar char="•"/>
            </a:pPr>
            <a:r>
              <a:rPr lang="en-US" sz="1800">
                <a:effectLst/>
                <a:latin typeface="Segoe UI" panose="020B0502040204020203" pitchFamily="34" charset="0"/>
                <a:ea typeface="Segoe UI" panose="020B0502040204020203" pitchFamily="34" charset="0"/>
                <a:cs typeface="Times New Roman" panose="02020603050405020304" pitchFamily="18" charset="0"/>
              </a:rPr>
              <a:t>These practices appear key for progress, as companies that do both of these outperform their peers by </a:t>
            </a:r>
            <a:r>
              <a:rPr lang="en-US" sz="1800" b="1">
                <a:effectLst/>
                <a:latin typeface="Segoe UI" panose="020B0502040204020203" pitchFamily="34" charset="0"/>
                <a:ea typeface="Segoe UI" panose="020B0502040204020203" pitchFamily="34" charset="0"/>
                <a:cs typeface="Times New Roman" panose="02020603050405020304" pitchFamily="18" charset="0"/>
              </a:rPr>
              <a:t>150% </a:t>
            </a:r>
            <a:r>
              <a:rPr lang="en-US" sz="1800">
                <a:effectLst/>
                <a:latin typeface="Segoe UI" panose="020B0502040204020203" pitchFamily="34" charset="0"/>
                <a:ea typeface="Segoe UI" panose="020B0502040204020203" pitchFamily="34" charset="0"/>
                <a:cs typeface="Times New Roman" panose="02020603050405020304" pitchFamily="18" charset="0"/>
              </a:rPr>
              <a:t>in the benchmark.</a:t>
            </a:r>
          </a:p>
        </p:txBody>
      </p:sp>
    </p:spTree>
    <p:extLst>
      <p:ext uri="{BB962C8B-B14F-4D97-AF65-F5344CB8AC3E}">
        <p14:creationId xmlns:p14="http://schemas.microsoft.com/office/powerpoint/2010/main" val="317440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80CB36-6DEF-22F6-3C6A-C5B79A2F46D0}"/>
              </a:ext>
            </a:extLst>
          </p:cNvPr>
          <p:cNvSpPr>
            <a:spLocks noGrp="1"/>
          </p:cNvSpPr>
          <p:nvPr>
            <p:ph type="title"/>
          </p:nvPr>
        </p:nvSpPr>
        <p:spPr>
          <a:xfrm>
            <a:off x="574040" y="149629"/>
            <a:ext cx="7890933" cy="1086003"/>
          </a:xfrm>
        </p:spPr>
        <p:txBody>
          <a:bodyPr/>
          <a:lstStyle/>
          <a:p>
            <a:r>
              <a:rPr lang="en-US">
                <a:latin typeface="Segoe UI"/>
                <a:cs typeface="Segoe UI"/>
              </a:rPr>
              <a:t>Key findings </a:t>
            </a:r>
            <a:endParaRPr lang="LID4096">
              <a:latin typeface="Segoe UI"/>
              <a:cs typeface="Segoe UI"/>
            </a:endParaRPr>
          </a:p>
        </p:txBody>
      </p:sp>
      <p:pic>
        <p:nvPicPr>
          <p:cNvPr id="3" name="Picture 2" descr="A red and white pie chart&#10;&#10;Description automatically generated">
            <a:extLst>
              <a:ext uri="{FF2B5EF4-FFF2-40B4-BE49-F238E27FC236}">
                <a16:creationId xmlns:a16="http://schemas.microsoft.com/office/drawing/2014/main" id="{8E18FFAE-DCA7-7A80-6834-585BA534068C}"/>
              </a:ext>
            </a:extLst>
          </p:cNvPr>
          <p:cNvPicPr>
            <a:picLocks noChangeAspect="1"/>
          </p:cNvPicPr>
          <p:nvPr/>
        </p:nvPicPr>
        <p:blipFill rotWithShape="1">
          <a:blip r:embed="rId3">
            <a:extLst>
              <a:ext uri="{28A0092B-C50C-407E-A947-70E740481C1C}">
                <a14:useLocalDpi xmlns:a14="http://schemas.microsoft.com/office/drawing/2010/main" val="0"/>
              </a:ext>
            </a:extLst>
          </a:blip>
          <a:srcRect l="11615" t="4686" r="11136" b="4606"/>
          <a:stretch/>
        </p:blipFill>
        <p:spPr>
          <a:xfrm>
            <a:off x="7512000" y="1362456"/>
            <a:ext cx="4680000" cy="5495544"/>
          </a:xfrm>
          <a:prstGeom prst="rect">
            <a:avLst/>
          </a:prstGeom>
        </p:spPr>
      </p:pic>
      <p:sp>
        <p:nvSpPr>
          <p:cNvPr id="4" name="Title 2">
            <a:extLst>
              <a:ext uri="{FF2B5EF4-FFF2-40B4-BE49-F238E27FC236}">
                <a16:creationId xmlns:a16="http://schemas.microsoft.com/office/drawing/2014/main" id="{3164B5F4-0729-782C-86BF-E5AD05CC9C33}"/>
              </a:ext>
            </a:extLst>
          </p:cNvPr>
          <p:cNvSpPr txBox="1">
            <a:spLocks/>
          </p:cNvSpPr>
          <p:nvPr/>
        </p:nvSpPr>
        <p:spPr>
          <a:xfrm>
            <a:off x="281644" y="1744291"/>
            <a:ext cx="6804956" cy="886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nSpc>
                <a:spcPct val="100000"/>
              </a:lnSpc>
            </a:pPr>
            <a:r>
              <a:rPr lang="en-US" sz="2000">
                <a:solidFill>
                  <a:srgbClr val="C00000"/>
                </a:solidFill>
                <a:latin typeface="Segoe UI" panose="020B0502040204020203" pitchFamily="34" charset="0"/>
                <a:ea typeface="+mj-lt"/>
                <a:cs typeface="Segoe UI" panose="020B0502040204020203" pitchFamily="34" charset="0"/>
              </a:rPr>
              <a:t>3. Most companies fail to include rightsholders in their human rights due diligence (HRDD) processes</a:t>
            </a:r>
          </a:p>
          <a:p>
            <a:pPr>
              <a:lnSpc>
                <a:spcPct val="100000"/>
              </a:lnSpc>
            </a:pPr>
            <a:endParaRPr lang="en-US" sz="2000">
              <a:solidFill>
                <a:srgbClr val="C00000"/>
              </a:solidFill>
              <a:latin typeface="Segoe UI" panose="020B0502040204020203" pitchFamily="34" charset="0"/>
            </a:endParaRPr>
          </a:p>
        </p:txBody>
      </p:sp>
      <p:sp>
        <p:nvSpPr>
          <p:cNvPr id="7" name="TextBox 6">
            <a:extLst>
              <a:ext uri="{FF2B5EF4-FFF2-40B4-BE49-F238E27FC236}">
                <a16:creationId xmlns:a16="http://schemas.microsoft.com/office/drawing/2014/main" id="{EC949BFF-0D9C-E6C1-C0B9-8F14204F4D4D}"/>
              </a:ext>
            </a:extLst>
          </p:cNvPr>
          <p:cNvSpPr txBox="1"/>
          <p:nvPr/>
        </p:nvSpPr>
        <p:spPr>
          <a:xfrm>
            <a:off x="281644" y="2627696"/>
            <a:ext cx="6908928" cy="2616101"/>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b="1">
                <a:latin typeface="+mj-lt"/>
                <a:ea typeface="+mn-lt"/>
                <a:cs typeface="Segoe UI" panose="020B0502040204020203" pitchFamily="34" charset="0"/>
              </a:rPr>
              <a:t>61% </a:t>
            </a:r>
            <a:r>
              <a:rPr lang="en-US">
                <a:latin typeface="+mj-lt"/>
                <a:ea typeface="+mn-lt"/>
                <a:cs typeface="Segoe UI" panose="020B0502040204020203" pitchFamily="34" charset="0"/>
              </a:rPr>
              <a:t>of extractive and apparel companies demonstrate that they are taking one or more HRDD steps, compared to 51% in 2018. </a:t>
            </a:r>
          </a:p>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However, only </a:t>
            </a:r>
            <a:r>
              <a:rPr lang="en-US" b="1">
                <a:latin typeface="+mj-lt"/>
                <a:ea typeface="+mn-lt"/>
                <a:cs typeface="Segoe UI" panose="020B0502040204020203" pitchFamily="34" charset="0"/>
              </a:rPr>
              <a:t>27% </a:t>
            </a:r>
            <a:r>
              <a:rPr lang="en-US">
                <a:latin typeface="+mj-lt"/>
                <a:ea typeface="+mn-lt"/>
                <a:cs typeface="Segoe UI" panose="020B0502040204020203" pitchFamily="34" charset="0"/>
              </a:rPr>
              <a:t>disclose evidence of engaging rightsholders throughout this process. </a:t>
            </a:r>
          </a:p>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This means that more than half (</a:t>
            </a:r>
            <a:r>
              <a:rPr lang="en-US" b="1">
                <a:latin typeface="+mj-lt"/>
                <a:ea typeface="+mn-lt"/>
                <a:cs typeface="Segoe UI" panose="020B0502040204020203" pitchFamily="34" charset="0"/>
              </a:rPr>
              <a:t>55%</a:t>
            </a:r>
            <a:r>
              <a:rPr lang="en-US">
                <a:latin typeface="+mj-lt"/>
                <a:ea typeface="+mn-lt"/>
                <a:cs typeface="Segoe UI" panose="020B0502040204020203" pitchFamily="34" charset="0"/>
              </a:rPr>
              <a:t>) of the HRDD processes we assessed did not include disclosure of consultation with rightsholders. </a:t>
            </a:r>
          </a:p>
        </p:txBody>
      </p:sp>
    </p:spTree>
    <p:extLst>
      <p:ext uri="{BB962C8B-B14F-4D97-AF65-F5344CB8AC3E}">
        <p14:creationId xmlns:p14="http://schemas.microsoft.com/office/powerpoint/2010/main" val="359065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80CB36-6DEF-22F6-3C6A-C5B79A2F46D0}"/>
              </a:ext>
            </a:extLst>
          </p:cNvPr>
          <p:cNvSpPr>
            <a:spLocks noGrp="1"/>
          </p:cNvSpPr>
          <p:nvPr>
            <p:ph type="title"/>
          </p:nvPr>
        </p:nvSpPr>
        <p:spPr>
          <a:xfrm>
            <a:off x="574040" y="149629"/>
            <a:ext cx="7890933" cy="1086003"/>
          </a:xfrm>
        </p:spPr>
        <p:txBody>
          <a:bodyPr/>
          <a:lstStyle/>
          <a:p>
            <a:r>
              <a:rPr lang="en-US">
                <a:latin typeface="Segoe UI"/>
                <a:cs typeface="Segoe UI"/>
              </a:rPr>
              <a:t>Key findings </a:t>
            </a:r>
            <a:endParaRPr lang="LID4096">
              <a:latin typeface="Segoe UI"/>
              <a:cs typeface="Segoe UI"/>
            </a:endParaRPr>
          </a:p>
        </p:txBody>
      </p:sp>
      <p:pic>
        <p:nvPicPr>
          <p:cNvPr id="3" name="Picture 2" descr="A red circle with white text and black text&#10;&#10;Description automatically generated">
            <a:extLst>
              <a:ext uri="{FF2B5EF4-FFF2-40B4-BE49-F238E27FC236}">
                <a16:creationId xmlns:a16="http://schemas.microsoft.com/office/drawing/2014/main" id="{5C7052B9-DA32-7310-AFC0-6521FA3047B8}"/>
              </a:ext>
            </a:extLst>
          </p:cNvPr>
          <p:cNvPicPr>
            <a:picLocks noChangeAspect="1"/>
          </p:cNvPicPr>
          <p:nvPr/>
        </p:nvPicPr>
        <p:blipFill rotWithShape="1">
          <a:blip r:embed="rId3">
            <a:extLst>
              <a:ext uri="{28A0092B-C50C-407E-A947-70E740481C1C}">
                <a14:useLocalDpi xmlns:a14="http://schemas.microsoft.com/office/drawing/2010/main" val="0"/>
              </a:ext>
            </a:extLst>
          </a:blip>
          <a:srcRect l="12978" t="6442" r="12089" b="5420"/>
          <a:stretch/>
        </p:blipFill>
        <p:spPr>
          <a:xfrm>
            <a:off x="7512000" y="1353312"/>
            <a:ext cx="4680000" cy="5504688"/>
          </a:xfrm>
          <a:prstGeom prst="rect">
            <a:avLst/>
          </a:prstGeom>
        </p:spPr>
      </p:pic>
      <p:sp>
        <p:nvSpPr>
          <p:cNvPr id="4" name="Title 2">
            <a:extLst>
              <a:ext uri="{FF2B5EF4-FFF2-40B4-BE49-F238E27FC236}">
                <a16:creationId xmlns:a16="http://schemas.microsoft.com/office/drawing/2014/main" id="{00CD3C40-AD84-5AEC-6D5C-8AE9D79C2363}"/>
              </a:ext>
            </a:extLst>
          </p:cNvPr>
          <p:cNvSpPr txBox="1">
            <a:spLocks/>
          </p:cNvSpPr>
          <p:nvPr/>
        </p:nvSpPr>
        <p:spPr>
          <a:xfrm>
            <a:off x="281644" y="1744291"/>
            <a:ext cx="6804956" cy="886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nSpc>
                <a:spcPct val="100000"/>
              </a:lnSpc>
            </a:pPr>
            <a:r>
              <a:rPr lang="en-US" sz="2000">
                <a:solidFill>
                  <a:srgbClr val="C00000"/>
                </a:solidFill>
                <a:latin typeface="Segoe UI" panose="020B0502040204020203" pitchFamily="34" charset="0"/>
                <a:ea typeface="+mj-lt"/>
                <a:cs typeface="Segoe UI" panose="020B0502040204020203" pitchFamily="34" charset="0"/>
              </a:rPr>
              <a:t>4. Access to grievance mechanisms without trust and ownership hinders just remedies</a:t>
            </a:r>
          </a:p>
          <a:p>
            <a:pPr>
              <a:lnSpc>
                <a:spcPct val="100000"/>
              </a:lnSpc>
            </a:pPr>
            <a:endParaRPr lang="en-US" sz="2000">
              <a:solidFill>
                <a:srgbClr val="C00000"/>
              </a:solidFill>
              <a:latin typeface="Segoe UI" panose="020B0502040204020203" pitchFamily="34" charset="0"/>
            </a:endParaRPr>
          </a:p>
        </p:txBody>
      </p:sp>
      <p:sp>
        <p:nvSpPr>
          <p:cNvPr id="7" name="TextBox 6">
            <a:extLst>
              <a:ext uri="{FF2B5EF4-FFF2-40B4-BE49-F238E27FC236}">
                <a16:creationId xmlns:a16="http://schemas.microsoft.com/office/drawing/2014/main" id="{170CD9B0-7F9D-89A7-52BD-47B629EA7D02}"/>
              </a:ext>
            </a:extLst>
          </p:cNvPr>
          <p:cNvSpPr txBox="1"/>
          <p:nvPr/>
        </p:nvSpPr>
        <p:spPr>
          <a:xfrm>
            <a:off x="281644" y="2627696"/>
            <a:ext cx="6908928" cy="2893100"/>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While </a:t>
            </a:r>
            <a:r>
              <a:rPr lang="en-US" b="1">
                <a:latin typeface="+mj-lt"/>
                <a:ea typeface="+mn-lt"/>
                <a:cs typeface="Segoe UI" panose="020B0502040204020203" pitchFamily="34" charset="0"/>
              </a:rPr>
              <a:t>91% </a:t>
            </a:r>
            <a:r>
              <a:rPr lang="en-US">
                <a:latin typeface="+mj-lt"/>
                <a:ea typeface="+mn-lt"/>
                <a:cs typeface="Segoe UI" panose="020B0502040204020203" pitchFamily="34" charset="0"/>
              </a:rPr>
              <a:t>companies provide access to grievance mechanisms for all workers, and </a:t>
            </a:r>
            <a:r>
              <a:rPr lang="en-US" b="1">
                <a:latin typeface="+mj-lt"/>
                <a:ea typeface="+mn-lt"/>
                <a:cs typeface="Segoe UI" panose="020B0502040204020203" pitchFamily="34" charset="0"/>
              </a:rPr>
              <a:t>76% </a:t>
            </a:r>
            <a:r>
              <a:rPr lang="en-US">
                <a:latin typeface="+mj-lt"/>
                <a:ea typeface="+mn-lt"/>
                <a:cs typeface="Segoe UI" panose="020B0502040204020203" pitchFamily="34" charset="0"/>
              </a:rPr>
              <a:t>for external stakeholders, most fail to ensure the meaningful participation of rightsholders needed to provide fair remedies. </a:t>
            </a:r>
          </a:p>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Only </a:t>
            </a:r>
            <a:r>
              <a:rPr lang="en-US" b="1">
                <a:latin typeface="+mj-lt"/>
                <a:ea typeface="+mn-lt"/>
                <a:cs typeface="Segoe UI" panose="020B0502040204020203" pitchFamily="34" charset="0"/>
              </a:rPr>
              <a:t>5% </a:t>
            </a:r>
            <a:r>
              <a:rPr lang="en-US">
                <a:latin typeface="+mj-lt"/>
                <a:ea typeface="+mn-lt"/>
                <a:cs typeface="Segoe UI" panose="020B0502040204020203" pitchFamily="34" charset="0"/>
              </a:rPr>
              <a:t>demonstrate building rightsholder trust through providing predictability and transparency regarding procedures, timelines and outcomes, </a:t>
            </a:r>
          </a:p>
          <a:p>
            <a:pPr marL="342900" indent="-342900">
              <a:spcBef>
                <a:spcPts val="1200"/>
              </a:spcBef>
              <a:buFont typeface="Arial" panose="020B0604020202020204" pitchFamily="34" charset="0"/>
              <a:buChar char="•"/>
            </a:pPr>
            <a:r>
              <a:rPr lang="en-US">
                <a:latin typeface="+mj-lt"/>
                <a:ea typeface="+mn-lt"/>
                <a:cs typeface="Segoe UI" panose="020B0502040204020203" pitchFamily="34" charset="0"/>
              </a:rPr>
              <a:t>Only </a:t>
            </a:r>
            <a:r>
              <a:rPr lang="en-US" b="1">
                <a:latin typeface="+mj-lt"/>
                <a:ea typeface="+mn-lt"/>
                <a:cs typeface="Segoe UI" panose="020B0502040204020203" pitchFamily="34" charset="0"/>
              </a:rPr>
              <a:t>10% </a:t>
            </a:r>
            <a:r>
              <a:rPr lang="en-US">
                <a:latin typeface="+mj-lt"/>
                <a:ea typeface="+mn-lt"/>
                <a:cs typeface="Segoe UI" panose="020B0502040204020203" pitchFamily="34" charset="0"/>
              </a:rPr>
              <a:t>ensure ownership by involving users in the mechanism’s design.</a:t>
            </a:r>
          </a:p>
        </p:txBody>
      </p:sp>
    </p:spTree>
    <p:extLst>
      <p:ext uri="{BB962C8B-B14F-4D97-AF65-F5344CB8AC3E}">
        <p14:creationId xmlns:p14="http://schemas.microsoft.com/office/powerpoint/2010/main" val="322427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80CB36-6DEF-22F6-3C6A-C5B79A2F46D0}"/>
              </a:ext>
            </a:extLst>
          </p:cNvPr>
          <p:cNvSpPr>
            <a:spLocks noGrp="1"/>
          </p:cNvSpPr>
          <p:nvPr>
            <p:ph type="title"/>
          </p:nvPr>
        </p:nvSpPr>
        <p:spPr>
          <a:xfrm>
            <a:off x="574040" y="149629"/>
            <a:ext cx="7890933" cy="1086003"/>
          </a:xfrm>
        </p:spPr>
        <p:txBody>
          <a:bodyPr/>
          <a:lstStyle/>
          <a:p>
            <a:r>
              <a:rPr lang="en-US">
                <a:latin typeface="Segoe UI"/>
                <a:cs typeface="Segoe UI"/>
              </a:rPr>
              <a:t>Key findings</a:t>
            </a:r>
            <a:endParaRPr lang="LID4096">
              <a:latin typeface="Segoe UI"/>
              <a:cs typeface="Segoe UI"/>
            </a:endParaRPr>
          </a:p>
        </p:txBody>
      </p:sp>
      <p:pic>
        <p:nvPicPr>
          <p:cNvPr id="3" name="Picture 2" descr="A red background with white text&#10;&#10;Description automatically generated">
            <a:extLst>
              <a:ext uri="{FF2B5EF4-FFF2-40B4-BE49-F238E27FC236}">
                <a16:creationId xmlns:a16="http://schemas.microsoft.com/office/drawing/2014/main" id="{8702F067-7F52-27EB-0FD7-525200EE83F9}"/>
              </a:ext>
            </a:extLst>
          </p:cNvPr>
          <p:cNvPicPr>
            <a:picLocks noChangeAspect="1"/>
          </p:cNvPicPr>
          <p:nvPr/>
        </p:nvPicPr>
        <p:blipFill rotWithShape="1">
          <a:blip r:embed="rId2">
            <a:extLst>
              <a:ext uri="{28A0092B-C50C-407E-A947-70E740481C1C}">
                <a14:useLocalDpi xmlns:a14="http://schemas.microsoft.com/office/drawing/2010/main" val="0"/>
              </a:ext>
            </a:extLst>
          </a:blip>
          <a:srcRect l="10178" t="4091" r="12622" b="5558"/>
          <a:stretch/>
        </p:blipFill>
        <p:spPr>
          <a:xfrm>
            <a:off x="7512000" y="1380744"/>
            <a:ext cx="4680000" cy="5477256"/>
          </a:xfrm>
          <a:prstGeom prst="rect">
            <a:avLst/>
          </a:prstGeom>
        </p:spPr>
      </p:pic>
      <p:sp>
        <p:nvSpPr>
          <p:cNvPr id="4" name="Title 2">
            <a:extLst>
              <a:ext uri="{FF2B5EF4-FFF2-40B4-BE49-F238E27FC236}">
                <a16:creationId xmlns:a16="http://schemas.microsoft.com/office/drawing/2014/main" id="{9D34BD65-2352-F0BF-07AF-35C1ABA25656}"/>
              </a:ext>
            </a:extLst>
          </p:cNvPr>
          <p:cNvSpPr txBox="1">
            <a:spLocks/>
          </p:cNvSpPr>
          <p:nvPr/>
        </p:nvSpPr>
        <p:spPr>
          <a:xfrm>
            <a:off x="281644" y="1744291"/>
            <a:ext cx="6804956" cy="886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nSpc>
                <a:spcPct val="100000"/>
              </a:lnSpc>
            </a:pPr>
            <a:r>
              <a:rPr lang="en-US" sz="2000">
                <a:solidFill>
                  <a:srgbClr val="C00000"/>
                </a:solidFill>
                <a:latin typeface="Segoe UI" panose="020B0502040204020203" pitchFamily="34" charset="0"/>
                <a:ea typeface="+mj-lt"/>
                <a:cs typeface="Segoe UI" panose="020B0502040204020203" pitchFamily="34" charset="0"/>
              </a:rPr>
              <a:t>5. Suppliers are expected to respect human rights and promote gender equality but are set up to fail by buying companies</a:t>
            </a:r>
            <a:endParaRPr lang="en-US" sz="2000">
              <a:solidFill>
                <a:srgbClr val="C00000"/>
              </a:solidFill>
              <a:latin typeface="Segoe UI" panose="020B0502040204020203" pitchFamily="34" charset="0"/>
            </a:endParaRPr>
          </a:p>
        </p:txBody>
      </p:sp>
      <p:sp>
        <p:nvSpPr>
          <p:cNvPr id="7" name="TextBox 6">
            <a:extLst>
              <a:ext uri="{FF2B5EF4-FFF2-40B4-BE49-F238E27FC236}">
                <a16:creationId xmlns:a16="http://schemas.microsoft.com/office/drawing/2014/main" id="{D8B84584-B16D-3423-0109-A131C00D2A75}"/>
              </a:ext>
            </a:extLst>
          </p:cNvPr>
          <p:cNvSpPr txBox="1"/>
          <p:nvPr/>
        </p:nvSpPr>
        <p:spPr>
          <a:xfrm>
            <a:off x="281644" y="2801432"/>
            <a:ext cx="7086728" cy="2616101"/>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b="1">
                <a:latin typeface="+mj-lt"/>
                <a:ea typeface="+mn-lt"/>
                <a:cs typeface="Segoe UI"/>
              </a:rPr>
              <a:t>93%</a:t>
            </a:r>
            <a:r>
              <a:rPr lang="en-US">
                <a:latin typeface="+mj-lt"/>
                <a:ea typeface="+mn-lt"/>
                <a:cs typeface="Segoe UI"/>
              </a:rPr>
              <a:t> of companies place expectation on their suppliers regarding human rights and/or gender equality</a:t>
            </a:r>
            <a:endParaRPr lang="en-US">
              <a:latin typeface="+mj-lt"/>
              <a:ea typeface="+mn-lt"/>
              <a:cs typeface="Segoe UI" panose="020B0502040204020203" pitchFamily="34" charset="0"/>
            </a:endParaRPr>
          </a:p>
          <a:p>
            <a:pPr marL="342900" indent="-342900">
              <a:spcBef>
                <a:spcPts val="1200"/>
              </a:spcBef>
              <a:buFont typeface="Arial" panose="020B0604020202020204" pitchFamily="34" charset="0"/>
              <a:buChar char="•"/>
            </a:pPr>
            <a:r>
              <a:rPr lang="en-US">
                <a:latin typeface="+mj-lt"/>
                <a:ea typeface="+mn-lt"/>
                <a:cs typeface="Segoe UI"/>
              </a:rPr>
              <a:t>About half of them provide targeted support for at least one gender equality (</a:t>
            </a:r>
            <a:r>
              <a:rPr lang="en-US" b="1">
                <a:latin typeface="+mj-lt"/>
                <a:ea typeface="+mn-lt"/>
                <a:cs typeface="Segoe UI"/>
              </a:rPr>
              <a:t>45%</a:t>
            </a:r>
            <a:r>
              <a:rPr lang="en-US">
                <a:latin typeface="+mj-lt"/>
                <a:ea typeface="+mn-lt"/>
                <a:cs typeface="Segoe UI"/>
              </a:rPr>
              <a:t>) or human rights issue (</a:t>
            </a:r>
            <a:r>
              <a:rPr lang="en-US" b="1">
                <a:latin typeface="+mj-lt"/>
                <a:ea typeface="+mn-lt"/>
                <a:cs typeface="Segoe UI"/>
              </a:rPr>
              <a:t>47%</a:t>
            </a:r>
            <a:r>
              <a:rPr lang="en-US">
                <a:latin typeface="+mj-lt"/>
                <a:ea typeface="+mn-lt"/>
                <a:cs typeface="Segoe UI"/>
              </a:rPr>
              <a:t>).</a:t>
            </a:r>
          </a:p>
          <a:p>
            <a:pPr marL="342900" indent="-342900">
              <a:spcBef>
                <a:spcPts val="1200"/>
              </a:spcBef>
              <a:buFont typeface="Arial" panose="020B0604020202020204" pitchFamily="34" charset="0"/>
              <a:buChar char="•"/>
            </a:pPr>
            <a:r>
              <a:rPr lang="en-US">
                <a:latin typeface="+mj-lt"/>
                <a:ea typeface="+mn-lt"/>
                <a:cs typeface="Segoe UI"/>
              </a:rPr>
              <a:t>Only </a:t>
            </a:r>
            <a:r>
              <a:rPr lang="en-US" b="1">
                <a:latin typeface="+mj-lt"/>
                <a:ea typeface="+mn-lt"/>
                <a:cs typeface="Segoe UI"/>
              </a:rPr>
              <a:t>27%</a:t>
            </a:r>
            <a:r>
              <a:rPr lang="en-US">
                <a:latin typeface="+mj-lt"/>
                <a:ea typeface="+mn-lt"/>
                <a:cs typeface="Segoe UI"/>
              </a:rPr>
              <a:t> enable their suppliers to meet their human rights and gender equality expectations through responsible purchasing practices, </a:t>
            </a:r>
            <a:r>
              <a:rPr lang="en-GB" sz="1800">
                <a:effectLst/>
                <a:latin typeface="Segoe UI"/>
                <a:ea typeface="Segoe UI" panose="020B0502040204020203" pitchFamily="34" charset="0"/>
                <a:cs typeface="Times New Roman"/>
              </a:rPr>
              <a:t>such as avoiding short notice requirements and delayed payments.</a:t>
            </a:r>
            <a:endParaRPr lang="en-US">
              <a:latin typeface="Segoe UI"/>
              <a:ea typeface="+mn-lt"/>
              <a:cs typeface="Times New Roman"/>
            </a:endParaRPr>
          </a:p>
        </p:txBody>
      </p:sp>
    </p:spTree>
    <p:extLst>
      <p:ext uri="{BB962C8B-B14F-4D97-AF65-F5344CB8AC3E}">
        <p14:creationId xmlns:p14="http://schemas.microsoft.com/office/powerpoint/2010/main" val="69559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9B253C-833A-8D06-51E4-253DECC32CF2}"/>
              </a:ext>
            </a:extLst>
          </p:cNvPr>
          <p:cNvSpPr>
            <a:spLocks noGrp="1"/>
          </p:cNvSpPr>
          <p:nvPr>
            <p:ph idx="1"/>
          </p:nvPr>
        </p:nvSpPr>
        <p:spPr>
          <a:xfrm>
            <a:off x="218934" y="1669838"/>
            <a:ext cx="12099505" cy="4572000"/>
          </a:xfrm>
        </p:spPr>
        <p:txBody>
          <a:bodyPr vert="horz" lIns="91440" tIns="45720" rIns="91440" bIns="45720" numCol="1" rtlCol="0" anchor="t">
            <a:normAutofit lnSpcReduction="10000"/>
          </a:bodyPr>
          <a:lstStyle/>
          <a:p>
            <a:pPr>
              <a:buFont typeface="Wingdings" panose="020B0604020202020204" pitchFamily="34" charset="0"/>
              <a:buChar char="Ø"/>
            </a:pPr>
            <a:r>
              <a:rPr lang="en-GB" sz="2300">
                <a:latin typeface="Segoe UI"/>
                <a:cs typeface="Segoe UI"/>
              </a:rPr>
              <a:t>When engaging companies at the earlier stages of establishing a comprehensive human rights approach, investors can emphasise the importance of internal resource and responsibility allocation, trainings on human rights, and the coverage and quality of grievance mechanisms.</a:t>
            </a:r>
            <a:endParaRPr lang="en-US"/>
          </a:p>
          <a:p>
            <a:pPr>
              <a:buFont typeface="Wingdings" panose="020B0604020202020204" pitchFamily="34" charset="0"/>
              <a:buChar char="Ø"/>
            </a:pPr>
            <a:endParaRPr lang="en-GB" sz="2300">
              <a:latin typeface="Segoe UI"/>
              <a:cs typeface="Segoe UI"/>
            </a:endParaRPr>
          </a:p>
          <a:p>
            <a:pPr>
              <a:buFont typeface="Wingdings" panose="020B0604020202020204" pitchFamily="34" charset="0"/>
              <a:buChar char="Ø"/>
            </a:pPr>
            <a:r>
              <a:rPr lang="en-GB" sz="2300">
                <a:latin typeface="Segoe UI"/>
                <a:cs typeface="Segoe UI"/>
              </a:rPr>
              <a:t>When prioritising companies for engagements on human rights, consider asking laggard companies how responsibility for implementing human rights policy commitments is disseminated beyond senior management level. </a:t>
            </a:r>
          </a:p>
          <a:p>
            <a:pPr>
              <a:buFont typeface="Wingdings" panose="020B0604020202020204" pitchFamily="34" charset="0"/>
              <a:buChar char="Ø"/>
            </a:pPr>
            <a:endParaRPr lang="en-GB" sz="2300">
              <a:highlight>
                <a:srgbClr val="FFFF00"/>
              </a:highlight>
              <a:latin typeface="Segoe UI"/>
              <a:cs typeface="Segoe UI"/>
            </a:endParaRPr>
          </a:p>
          <a:p>
            <a:pPr>
              <a:buFont typeface="Wingdings" panose="020B0604020202020204" pitchFamily="34" charset="0"/>
              <a:buChar char="Ø"/>
            </a:pPr>
            <a:r>
              <a:rPr lang="en-GB" sz="2300">
                <a:latin typeface="Segoe UI"/>
                <a:cs typeface="Segoe UI"/>
              </a:rPr>
              <a:t>As access to grievance mechanisms has largely been achieved, attention needs to shift towards ensuring these mechanisms produce just outcomes. Investors can ask companies how they are ensuring their grievance mechanism facilitates the involvement of rightsholders at all stages.</a:t>
            </a:r>
            <a:endParaRPr lang="en-GB" sz="2300">
              <a:cs typeface="Segoe UI"/>
            </a:endParaRPr>
          </a:p>
        </p:txBody>
      </p:sp>
      <p:sp>
        <p:nvSpPr>
          <p:cNvPr id="3" name="Title 2">
            <a:extLst>
              <a:ext uri="{FF2B5EF4-FFF2-40B4-BE49-F238E27FC236}">
                <a16:creationId xmlns:a16="http://schemas.microsoft.com/office/drawing/2014/main" id="{73B3913D-7F63-CFE3-E7CD-6556E0312059}"/>
              </a:ext>
            </a:extLst>
          </p:cNvPr>
          <p:cNvSpPr>
            <a:spLocks noGrp="1"/>
          </p:cNvSpPr>
          <p:nvPr>
            <p:ph type="title"/>
          </p:nvPr>
        </p:nvSpPr>
        <p:spPr/>
        <p:txBody>
          <a:bodyPr/>
          <a:lstStyle/>
          <a:p>
            <a:r>
              <a:rPr lang="en-GB">
                <a:latin typeface="Segoe UI"/>
                <a:cs typeface="Segoe UI"/>
              </a:rPr>
              <a:t>Call to action for investors </a:t>
            </a:r>
            <a:endParaRPr lang="en-GB"/>
          </a:p>
        </p:txBody>
      </p:sp>
    </p:spTree>
    <p:extLst>
      <p:ext uri="{BB962C8B-B14F-4D97-AF65-F5344CB8AC3E}">
        <p14:creationId xmlns:p14="http://schemas.microsoft.com/office/powerpoint/2010/main" val="3770739111"/>
      </p:ext>
    </p:extLst>
  </p:cSld>
  <p:clrMapOvr>
    <a:masterClrMapping/>
  </p:clrMapOvr>
</p:sld>
</file>

<file path=ppt/theme/theme1.xml><?xml version="1.0" encoding="utf-8"?>
<a:theme xmlns:a="http://schemas.openxmlformats.org/drawingml/2006/main" name="WBAtemplate">
  <a:themeElements>
    <a:clrScheme name="WBA-colors">
      <a:dk1>
        <a:srgbClr val="000000"/>
      </a:dk1>
      <a:lt1>
        <a:srgbClr val="FFFFFF"/>
      </a:lt1>
      <a:dk2>
        <a:srgbClr val="1E64CC"/>
      </a:dk2>
      <a:lt2>
        <a:srgbClr val="F2F2F2"/>
      </a:lt2>
      <a:accent1>
        <a:srgbClr val="00194B"/>
      </a:accent1>
      <a:accent2>
        <a:srgbClr val="2378FF"/>
      </a:accent2>
      <a:accent3>
        <a:srgbClr val="4BB42D"/>
      </a:accent3>
      <a:accent4>
        <a:srgbClr val="FF3C23"/>
      </a:accent4>
      <a:accent5>
        <a:srgbClr val="FAC300"/>
      </a:accent5>
      <a:accent6>
        <a:srgbClr val="0FC8BE"/>
      </a:accent6>
      <a:hlink>
        <a:srgbClr val="2378FF"/>
      </a:hlink>
      <a:folHlink>
        <a:srgbClr val="1E64CC"/>
      </a:folHlink>
    </a:clrScheme>
    <a:fontScheme name="Custom 2">
      <a:majorFont>
        <a:latin typeface="Segoe UI"/>
        <a:ea typeface=""/>
        <a:cs typeface=""/>
      </a:majorFont>
      <a:minorFont>
        <a:latin typeface="Segoe U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Atemplate" id="{A67F3FD3-058B-4DE9-BC63-589AEF7FD9B8}" vid="{43FC38A5-7959-45E7-B9FF-361F73028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F06D739BE374086AF04D5265A2611" ma:contentTypeVersion="17" ma:contentTypeDescription="Create a new document." ma:contentTypeScope="" ma:versionID="8a8973bcdc5edfb5c239a2b994958baf">
  <xsd:schema xmlns:xsd="http://www.w3.org/2001/XMLSchema" xmlns:xs="http://www.w3.org/2001/XMLSchema" xmlns:p="http://schemas.microsoft.com/office/2006/metadata/properties" xmlns:ns2="19c1b94d-8ab2-437e-a932-eb13948cb4c5" xmlns:ns3="17ad318d-a671-476c-8f48-db549d6b8538" targetNamespace="http://schemas.microsoft.com/office/2006/metadata/properties" ma:root="true" ma:fieldsID="45b1d887416219358d7c664966d92b51" ns2:_="" ns3:_="">
    <xsd:import namespace="19c1b94d-8ab2-437e-a932-eb13948cb4c5"/>
    <xsd:import namespace="17ad318d-a671-476c-8f48-db549d6b85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1b94d-8ab2-437e-a932-eb13948cb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f7499a3-983a-43ad-bdd3-f61ab0c448d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d318d-a671-476c-8f48-db549d6b85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a1f4d0f-7bb7-4ae3-83fe-c9376ce3997b}" ma:internalName="TaxCatchAll" ma:showField="CatchAllData" ma:web="17ad318d-a671-476c-8f48-db549d6b8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c1b94d-8ab2-437e-a932-eb13948cb4c5">
      <Terms xmlns="http://schemas.microsoft.com/office/infopath/2007/PartnerControls"/>
    </lcf76f155ced4ddcb4097134ff3c332f>
    <TaxCatchAll xmlns="17ad318d-a671-476c-8f48-db549d6b85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2FF900-D96E-47C2-8098-318F4DA0C937}">
  <ds:schemaRefs>
    <ds:schemaRef ds:uri="17ad318d-a671-476c-8f48-db549d6b8538"/>
    <ds:schemaRef ds:uri="19c1b94d-8ab2-437e-a932-eb13948cb4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AC668A-83B6-41B8-899F-1A3CF87AAAFA}">
  <ds:schemaRefs>
    <ds:schemaRef ds:uri="17ad318d-a671-476c-8f48-db549d6b8538"/>
    <ds:schemaRef ds:uri="19c1b94d-8ab2-437e-a932-eb13948cb4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B9C354-C284-4061-98B3-F5F69E6D1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897</Words>
  <Application>Microsoft Office PowerPoint</Application>
  <PresentationFormat>Widescreen</PresentationFormat>
  <Paragraphs>82</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Arial,Sans-Serif</vt:lpstr>
      <vt:lpstr>Calibri</vt:lpstr>
      <vt:lpstr>Gotham Book</vt:lpstr>
      <vt:lpstr>Segoe UI</vt:lpstr>
      <vt:lpstr>Wingdings</vt:lpstr>
      <vt:lpstr>WBAtemplate</vt:lpstr>
      <vt:lpstr>PowerPoint Presentation</vt:lpstr>
      <vt:lpstr>2023 Corporate Human Rights Benchmark</vt:lpstr>
      <vt:lpstr>WBA’s benchmarking cycle</vt:lpstr>
      <vt:lpstr>Key findings</vt:lpstr>
      <vt:lpstr>Key findings </vt:lpstr>
      <vt:lpstr>Key findings </vt:lpstr>
      <vt:lpstr>Key findings </vt:lpstr>
      <vt:lpstr>Key findings</vt:lpstr>
      <vt:lpstr>Call to action for investors </vt:lpstr>
      <vt:lpstr>Publicly available resources</vt:lpstr>
      <vt:lpstr>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Sofía del Valle</dc:creator>
  <cp:lastModifiedBy>Rebecca DeWinter Schmitt</cp:lastModifiedBy>
  <cp:revision>2</cp:revision>
  <dcterms:created xsi:type="dcterms:W3CDTF">2022-11-07T10:27:17Z</dcterms:created>
  <dcterms:modified xsi:type="dcterms:W3CDTF">2023-12-14T17:18:03Z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0x010100C4BE52FFFC573047873222DAD0732B1D</vt:lpwstr>
  </property>
  <property fmtid="{D5CDD505-2E9C-101B-9397-08002B2CF9AE}" pid="3" name="MediaServiceImageTags">
    <vt:lpwstr/>
  </property>
</Properties>
</file>