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omments/modernComment_108_12290D9D.xml" ContentType="application/vnd.ms-powerpoint.comments+xml"/>
  <Override PartName="/ppt/comments/modernComment_22E_7E4298CB.xml" ContentType="application/vnd.ms-powerpoint.comments+xml"/>
  <Override PartName="/ppt/comments/modernComment_233_4D5B4DB8.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232_D5840ABA.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557" r:id="rId2"/>
    <p:sldId id="264" r:id="rId3"/>
    <p:sldId id="558" r:id="rId4"/>
    <p:sldId id="565" r:id="rId5"/>
    <p:sldId id="563" r:id="rId6"/>
    <p:sldId id="564" r:id="rId7"/>
    <p:sldId id="574" r:id="rId8"/>
    <p:sldId id="1657" r:id="rId9"/>
    <p:sldId id="2147472468" r:id="rId10"/>
    <p:sldId id="2147472469" r:id="rId11"/>
    <p:sldId id="2147472470" r:id="rId12"/>
    <p:sldId id="2147472471" r:id="rId13"/>
    <p:sldId id="2147472467" r:id="rId14"/>
    <p:sldId id="1613" r:id="rId15"/>
    <p:sldId id="1732" r:id="rId16"/>
    <p:sldId id="6698" r:id="rId17"/>
    <p:sldId id="2147472472" r:id="rId18"/>
    <p:sldId id="2146848688" r:id="rId19"/>
    <p:sldId id="5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AFDD36-28BF-4AD3-A500-5E18A91E4736}" name="Rebecca DeWinter Schmitt" initials="RS" userId="S::rdewinter@iccr.org::c46d212b-88e6-45bd-a405-7c7bb4dfa134" providerId="AD"/>
  <p188:author id="{C977B27A-3974-4EC1-8234-4816679C78BD}" name="Monica Thorne" initials="MT" userId="S::mthorne@iccr.org::e6d111d7-aed9-48a2-b00d-120f7f921d0e" providerId="AD"/>
  <p188:author id="{76B053BE-2BF0-EADA-FBCF-20C1FD91B009}" name="mmt2188" initials="" userId="S::mmt2188@adcu.columbia.edu::19cfc471-a5f4-4b41-ada9-69f11d9ef2a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inisa Milatovic" initials="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F77"/>
    <a:srgbClr val="F8DB8F"/>
    <a:srgbClr val="B5D500"/>
    <a:srgbClr val="A1DD00"/>
    <a:srgbClr val="9CD600"/>
    <a:srgbClr val="08813B"/>
    <a:srgbClr val="0F3A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1BB30D-2EF5-C42F-AEAA-2D3DA90000EF}" v="1" dt="2024-11-13T17:51:07.333"/>
    <p1510:client id="{6143E805-0836-7850-9B8A-F67D3B081994}" v="25" dt="2024-11-13T17:15:59.929"/>
    <p1510:client id="{F0AEED18-383F-4F31-56B8-976E793D49E4}" v="168" dt="2024-11-11T22:45:21.688"/>
    <p1510:client id="{FC7047FC-FDBA-2FBE-E759-52013C68F707}" v="104" dt="2024-11-12T19:37:43.8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comments/modernComment_108_12290D9D.xml><?xml version="1.0" encoding="utf-8"?>
<p188:cmLst xmlns:a="http://schemas.openxmlformats.org/drawingml/2006/main" xmlns:r="http://schemas.openxmlformats.org/officeDocument/2006/relationships" xmlns:p188="http://schemas.microsoft.com/office/powerpoint/2018/8/main">
  <p188:cm id="{503B3590-A499-462C-B5C5-1156D1635EBE}" authorId="{1AAFDD36-28BF-4AD3-A500-5E18A91E4736}" status="resolved" created="2024-11-11T22:26:20.676" complete="100000">
    <pc:sldMkLst xmlns:pc="http://schemas.microsoft.com/office/powerpoint/2013/main/command">
      <pc:docMk/>
      <pc:sldMk cId="304680349" sldId="264"/>
    </pc:sldMkLst>
    <p188:txBody>
      <a:bodyPr/>
      <a:lstStyle/>
      <a:p>
        <a:r>
          <a:rPr lang="en-US"/>
          <a:t>[@Monica Thorne] let's arrange them in alphabetical order</a:t>
        </a:r>
      </a:p>
    </p188:txBody>
    <p188:extLst>
      <p:ext xmlns:p="http://schemas.openxmlformats.org/presentationml/2006/main" uri="{57CB4572-C831-44C2-8A1C-0ADB6CCDFE69}">
        <p223:reactions xmlns:p223="http://schemas.microsoft.com/office/powerpoint/2022/03/main">
          <p223:rxn type="👍">
            <p223:instance time="2024-11-12T19:06:43.974" authorId="{C977B27A-3974-4EC1-8234-4816679C78BD}"/>
          </p223:rxn>
        </p223:reactions>
      </p:ext>
    </p188:extLst>
  </p188:cm>
</p188:cmLst>
</file>

<file path=ppt/comments/modernComment_22E_7E4298CB.xml><?xml version="1.0" encoding="utf-8"?>
<p188:cmLst xmlns:a="http://schemas.openxmlformats.org/drawingml/2006/main" xmlns:r="http://schemas.openxmlformats.org/officeDocument/2006/relationships" xmlns:p188="http://schemas.microsoft.com/office/powerpoint/2018/8/main">
  <p188:cm id="{0616AA44-00B9-447A-8376-2AA6031EA987}" authorId="{1AAFDD36-28BF-4AD3-A500-5E18A91E4736}" status="resolved" created="2024-11-11T21:59:36.368" complete="100000">
    <pc:sldMkLst xmlns:pc="http://schemas.microsoft.com/office/powerpoint/2013/main/command">
      <pc:docMk/>
      <pc:sldMk cId="2118293707" sldId="558"/>
    </pc:sldMkLst>
    <p188:txBody>
      <a:bodyPr/>
      <a:lstStyle/>
      <a:p>
        <a:r>
          <a:rPr lang="en-US"/>
          <a:t>[@Monica Thorne] Can we please add people's positions to this slide? Thanks!</a:t>
        </a:r>
      </a:p>
    </p188:txBody>
  </p188:cm>
</p188:cmLst>
</file>

<file path=ppt/comments/modernComment_232_D5840ABA.xml><?xml version="1.0" encoding="utf-8"?>
<p188:cmLst xmlns:a="http://schemas.openxmlformats.org/drawingml/2006/main" xmlns:r="http://schemas.openxmlformats.org/officeDocument/2006/relationships" xmlns:p188="http://schemas.microsoft.com/office/powerpoint/2018/8/main">
  <p188:cm id="{CF79FECB-E23F-4CE6-B60D-257A5C07F722}" authorId="{C977B27A-3974-4EC1-8234-4816679C78BD}" status="resolved" created="2024-10-18T16:53:57.723" complete="100000">
    <ac:deMkLst xmlns:ac="http://schemas.microsoft.com/office/drawing/2013/main/command">
      <pc:docMk xmlns:pc="http://schemas.microsoft.com/office/powerpoint/2013/main/command"/>
      <pc:sldMk xmlns:pc="http://schemas.microsoft.com/office/powerpoint/2013/main/command" cId="3582200506" sldId="562"/>
      <ac:picMk id="3" creationId="{838CFD3D-F5E4-78A4-5794-C1DA14BC985C}"/>
    </ac:deMkLst>
    <p188:replyLst>
      <p188:reply id="{950DE698-5D97-40E7-BD0B-2F4690E1EFCE}" authorId="{1AAFDD36-28BF-4AD3-A500-5E18A91E4736}" created="2024-10-18T17:15:08.003">
        <p188:txBody>
          <a:bodyPr/>
          <a:lstStyle/>
          <a:p>
            <a:r>
              <a:rPr lang="en-US"/>
              <a:t>We probably shouldn't use it without explicit permission. Let's use the Amnesty report cover.</a:t>
            </a:r>
          </a:p>
        </p188:txBody>
      </p188:reply>
    </p188:replyLst>
    <p188:txBody>
      <a:bodyPr/>
      <a:lstStyle/>
      <a:p>
        <a:r>
          <a:rPr lang="en-US"/>
          <a:t>The photo is from Giles' database of pictures - I don't know whether we have the go-ahead to use it, so feel free to delete... just felt like there was a lot of blank space otherwise</a:t>
        </a:r>
      </a:p>
    </p188:txBody>
  </p188:cm>
</p188:cmLst>
</file>

<file path=ppt/comments/modernComment_233_4D5B4DB8.xml><?xml version="1.0" encoding="utf-8"?>
<p188:cmLst xmlns:a="http://schemas.openxmlformats.org/drawingml/2006/main" xmlns:r="http://schemas.openxmlformats.org/officeDocument/2006/relationships" xmlns:p188="http://schemas.microsoft.com/office/powerpoint/2018/8/main">
  <p188:cm id="{A01FCDEB-4F25-4DAF-833F-A7B07D835D09}" authorId="{C977B27A-3974-4EC1-8234-4816679C78BD}" status="resolved" created="2024-11-07T20:01:46.535" complete="100000">
    <ac:deMkLst xmlns:ac="http://schemas.microsoft.com/office/drawing/2013/main/command">
      <pc:docMk xmlns:pc="http://schemas.microsoft.com/office/powerpoint/2013/main/command"/>
      <pc:sldMk xmlns:pc="http://schemas.microsoft.com/office/powerpoint/2013/main/command" cId="1297829304" sldId="563"/>
      <ac:spMk id="2" creationId="{29AFC2EE-7518-2ED0-5675-56FCCD2A6B2B}"/>
    </ac:deMkLst>
    <p188:replyLst>
      <p188:reply id="{8A4788AC-BB26-46BB-82AB-F9321A3DECC7}" authorId="{1AAFDD36-28BF-4AD3-A500-5E18A91E4736}" created="2024-11-08T20:57:11.071">
        <p188:txBody>
          <a:bodyPr/>
          <a:lstStyle/>
          <a:p>
            <a:r>
              <a:rPr lang="en-US"/>
              <a:t>I like the image of the UNGPs let's go with that!</a:t>
            </a:r>
          </a:p>
        </p188:txBody>
      </p188:reply>
    </p188:replyLst>
    <p188:txBody>
      <a:bodyPr/>
      <a:lstStyle/>
      <a:p>
        <a:r>
          <a:rPr lang="en-US"/>
          <a:t>include image of UNGPs/image of the text for GP 21?</a:t>
        </a:r>
      </a:p>
    </p188:txBody>
  </p188:cm>
</p188:cmLst>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AF4FB-E79F-4B4C-9119-4E12FE9D572C}" type="doc">
      <dgm:prSet loTypeId="urn:microsoft.com/office/officeart/2005/8/layout/venn1" loCatId="" qsTypeId="urn:microsoft.com/office/officeart/2005/8/quickstyle/simple1" qsCatId="simple" csTypeId="urn:microsoft.com/office/officeart/2005/8/colors/accent6_4" csCatId="accent6" phldr="1"/>
      <dgm:spPr/>
    </dgm:pt>
    <dgm:pt modelId="{22114BEC-3382-7A4D-B098-3F7B705DE28B}">
      <dgm:prSet phldrT="[Text]" custT="1"/>
      <dgm:spPr/>
      <dgm:t>
        <a:bodyPr/>
        <a:lstStyle/>
        <a:p>
          <a:endParaRPr lang="en-GB" sz="2400" b="1" dirty="0">
            <a:solidFill>
              <a:schemeClr val="tx2"/>
            </a:solidFill>
          </a:endParaRPr>
        </a:p>
        <a:p>
          <a:r>
            <a:rPr lang="en-GB" sz="2400" b="1" dirty="0">
              <a:solidFill>
                <a:schemeClr val="tx2"/>
              </a:solidFill>
            </a:rPr>
            <a:t>Disclosure Stakeholders</a:t>
          </a:r>
        </a:p>
        <a:p>
          <a:endParaRPr lang="en-GB" sz="2400" b="1" dirty="0"/>
        </a:p>
        <a:p>
          <a:r>
            <a:rPr lang="en-GB" sz="1400" b="0" dirty="0"/>
            <a:t>NGOs</a:t>
          </a:r>
        </a:p>
        <a:p>
          <a:r>
            <a:rPr lang="en-GB" sz="1400" b="0" dirty="0"/>
            <a:t>Investors</a:t>
          </a:r>
        </a:p>
        <a:p>
          <a:r>
            <a:rPr lang="en-GB" sz="1400" b="0" dirty="0"/>
            <a:t>Academia</a:t>
          </a:r>
        </a:p>
        <a:p>
          <a:r>
            <a:rPr lang="en-GB" sz="1400" b="0" dirty="0"/>
            <a:t>Government Entities</a:t>
          </a:r>
        </a:p>
        <a:p>
          <a:r>
            <a:rPr lang="en-GB" sz="1400" b="0" dirty="0"/>
            <a:t>Topic Experts</a:t>
          </a:r>
        </a:p>
        <a:p>
          <a:endParaRPr lang="en-GB" sz="1100" b="0" dirty="0"/>
        </a:p>
      </dgm:t>
    </dgm:pt>
    <dgm:pt modelId="{5D493A01-2A92-9D4F-B155-AD752FF8DF92}" type="parTrans" cxnId="{ECD3EC56-DA22-6244-87CE-3A708009068E}">
      <dgm:prSet/>
      <dgm:spPr/>
      <dgm:t>
        <a:bodyPr/>
        <a:lstStyle/>
        <a:p>
          <a:endParaRPr lang="en-GB"/>
        </a:p>
      </dgm:t>
    </dgm:pt>
    <dgm:pt modelId="{4EC8C828-162F-8A40-933D-8D26555194EF}" type="sibTrans" cxnId="{ECD3EC56-DA22-6244-87CE-3A708009068E}">
      <dgm:prSet/>
      <dgm:spPr/>
      <dgm:t>
        <a:bodyPr/>
        <a:lstStyle/>
        <a:p>
          <a:endParaRPr lang="en-GB"/>
        </a:p>
      </dgm:t>
    </dgm:pt>
    <dgm:pt modelId="{1EEAA181-6D63-C749-AAD9-D6E6062A1D95}">
      <dgm:prSet phldrT="[Text]" custT="1"/>
      <dgm:spPr/>
      <dgm:t>
        <a:bodyPr/>
        <a:lstStyle/>
        <a:p>
          <a:r>
            <a:rPr lang="en-GB" sz="2400" b="1" dirty="0">
              <a:solidFill>
                <a:schemeClr val="tx2"/>
              </a:solidFill>
            </a:rPr>
            <a:t>Affected Stakeholders</a:t>
          </a:r>
          <a:br>
            <a:rPr lang="en-GB" sz="2400" b="1" dirty="0">
              <a:solidFill>
                <a:schemeClr val="tx2"/>
              </a:solidFill>
            </a:rPr>
          </a:br>
          <a:endParaRPr lang="en-GB" sz="2400" b="1" dirty="0">
            <a:solidFill>
              <a:schemeClr val="tx2"/>
            </a:solidFill>
          </a:endParaRPr>
        </a:p>
        <a:p>
          <a:br>
            <a:rPr lang="en-GB" sz="2400" b="1" dirty="0"/>
          </a:br>
          <a:r>
            <a:rPr lang="en-GB" sz="1400" b="0" dirty="0"/>
            <a:t>Value Chain Workers</a:t>
          </a:r>
        </a:p>
        <a:p>
          <a:r>
            <a:rPr lang="en-GB" sz="1400" b="0" dirty="0"/>
            <a:t>Communities</a:t>
          </a:r>
        </a:p>
        <a:p>
          <a:r>
            <a:rPr lang="en-GB" sz="1400" b="0" dirty="0"/>
            <a:t>Indigenous people</a:t>
          </a:r>
        </a:p>
        <a:p>
          <a:r>
            <a:rPr lang="en-GB" sz="1400" b="0" dirty="0"/>
            <a:t>HRDs</a:t>
          </a:r>
        </a:p>
      </dgm:t>
    </dgm:pt>
    <dgm:pt modelId="{BAD05D59-7C29-1F46-A47C-455F1B989BCE}" type="sibTrans" cxnId="{F9E0A334-6A48-9B49-99F7-745C6953DDFD}">
      <dgm:prSet/>
      <dgm:spPr/>
      <dgm:t>
        <a:bodyPr/>
        <a:lstStyle/>
        <a:p>
          <a:endParaRPr lang="en-GB"/>
        </a:p>
      </dgm:t>
    </dgm:pt>
    <dgm:pt modelId="{EFF654B9-87BD-3644-9C40-3D2AAC331358}" type="parTrans" cxnId="{F9E0A334-6A48-9B49-99F7-745C6953DDFD}">
      <dgm:prSet/>
      <dgm:spPr/>
      <dgm:t>
        <a:bodyPr/>
        <a:lstStyle/>
        <a:p>
          <a:endParaRPr lang="en-GB"/>
        </a:p>
      </dgm:t>
    </dgm:pt>
    <dgm:pt modelId="{A3B9678A-6597-6244-8C3D-134D0E7FD8CF}" type="pres">
      <dgm:prSet presAssocID="{92CAF4FB-E79F-4B4C-9119-4E12FE9D572C}" presName="compositeShape" presStyleCnt="0">
        <dgm:presLayoutVars>
          <dgm:chMax val="7"/>
          <dgm:dir/>
          <dgm:resizeHandles val="exact"/>
        </dgm:presLayoutVars>
      </dgm:prSet>
      <dgm:spPr/>
    </dgm:pt>
    <dgm:pt modelId="{EE59427A-516D-5C4E-B38E-6C886480879B}" type="pres">
      <dgm:prSet presAssocID="{1EEAA181-6D63-C749-AAD9-D6E6062A1D95}" presName="circ1" presStyleLbl="vennNode1" presStyleIdx="0" presStyleCnt="2"/>
      <dgm:spPr/>
    </dgm:pt>
    <dgm:pt modelId="{689AE86A-B361-9E4C-BDC5-B2EAAA7B5760}" type="pres">
      <dgm:prSet presAssocID="{1EEAA181-6D63-C749-AAD9-D6E6062A1D95}" presName="circ1Tx" presStyleLbl="revTx" presStyleIdx="0" presStyleCnt="0">
        <dgm:presLayoutVars>
          <dgm:chMax val="0"/>
          <dgm:chPref val="0"/>
          <dgm:bulletEnabled val="1"/>
        </dgm:presLayoutVars>
      </dgm:prSet>
      <dgm:spPr/>
    </dgm:pt>
    <dgm:pt modelId="{4F47236D-B5FA-C348-B4F6-B5B120798DF4}" type="pres">
      <dgm:prSet presAssocID="{22114BEC-3382-7A4D-B098-3F7B705DE28B}" presName="circ2" presStyleLbl="vennNode1" presStyleIdx="1" presStyleCnt="2" custLinFactNeighborX="-1029" custLinFactNeighborY="0"/>
      <dgm:spPr/>
    </dgm:pt>
    <dgm:pt modelId="{E8CF20CB-C9D5-5B48-9D43-BDE05F376F1D}" type="pres">
      <dgm:prSet presAssocID="{22114BEC-3382-7A4D-B098-3F7B705DE28B}" presName="circ2Tx" presStyleLbl="revTx" presStyleIdx="0" presStyleCnt="0">
        <dgm:presLayoutVars>
          <dgm:chMax val="0"/>
          <dgm:chPref val="0"/>
          <dgm:bulletEnabled val="1"/>
        </dgm:presLayoutVars>
      </dgm:prSet>
      <dgm:spPr/>
    </dgm:pt>
  </dgm:ptLst>
  <dgm:cxnLst>
    <dgm:cxn modelId="{5ED10500-544C-C84B-928C-EB0F516E820B}" type="presOf" srcId="{92CAF4FB-E79F-4B4C-9119-4E12FE9D572C}" destId="{A3B9678A-6597-6244-8C3D-134D0E7FD8CF}" srcOrd="0" destOrd="0" presId="urn:microsoft.com/office/officeart/2005/8/layout/venn1"/>
    <dgm:cxn modelId="{F9E0A334-6A48-9B49-99F7-745C6953DDFD}" srcId="{92CAF4FB-E79F-4B4C-9119-4E12FE9D572C}" destId="{1EEAA181-6D63-C749-AAD9-D6E6062A1D95}" srcOrd="0" destOrd="0" parTransId="{EFF654B9-87BD-3644-9C40-3D2AAC331358}" sibTransId="{BAD05D59-7C29-1F46-A47C-455F1B989BCE}"/>
    <dgm:cxn modelId="{DE1DED4A-03A6-6A4C-B137-F0F050418AC8}" type="presOf" srcId="{22114BEC-3382-7A4D-B098-3F7B705DE28B}" destId="{4F47236D-B5FA-C348-B4F6-B5B120798DF4}" srcOrd="0" destOrd="0" presId="urn:microsoft.com/office/officeart/2005/8/layout/venn1"/>
    <dgm:cxn modelId="{ECD3EC56-DA22-6244-87CE-3A708009068E}" srcId="{92CAF4FB-E79F-4B4C-9119-4E12FE9D572C}" destId="{22114BEC-3382-7A4D-B098-3F7B705DE28B}" srcOrd="1" destOrd="0" parTransId="{5D493A01-2A92-9D4F-B155-AD752FF8DF92}" sibTransId="{4EC8C828-162F-8A40-933D-8D26555194EF}"/>
    <dgm:cxn modelId="{6DEBF17E-7628-4E49-8FE3-5CE46246B7BF}" type="presOf" srcId="{1EEAA181-6D63-C749-AAD9-D6E6062A1D95}" destId="{EE59427A-516D-5C4E-B38E-6C886480879B}" srcOrd="0" destOrd="0" presId="urn:microsoft.com/office/officeart/2005/8/layout/venn1"/>
    <dgm:cxn modelId="{A2096ACC-B64C-F14E-9BD0-1C129FF97750}" type="presOf" srcId="{22114BEC-3382-7A4D-B098-3F7B705DE28B}" destId="{E8CF20CB-C9D5-5B48-9D43-BDE05F376F1D}" srcOrd="1" destOrd="0" presId="urn:microsoft.com/office/officeart/2005/8/layout/venn1"/>
    <dgm:cxn modelId="{656809E8-2244-5B47-83D2-D56BC0BEF9C7}" type="presOf" srcId="{1EEAA181-6D63-C749-AAD9-D6E6062A1D95}" destId="{689AE86A-B361-9E4C-BDC5-B2EAAA7B5760}" srcOrd="1" destOrd="0" presId="urn:microsoft.com/office/officeart/2005/8/layout/venn1"/>
    <dgm:cxn modelId="{85A54FA0-6173-FF49-9F0F-1A2E8657CFC9}" type="presParOf" srcId="{A3B9678A-6597-6244-8C3D-134D0E7FD8CF}" destId="{EE59427A-516D-5C4E-B38E-6C886480879B}" srcOrd="0" destOrd="0" presId="urn:microsoft.com/office/officeart/2005/8/layout/venn1"/>
    <dgm:cxn modelId="{9985E30C-31AC-8D48-B458-88615AA9D38C}" type="presParOf" srcId="{A3B9678A-6597-6244-8C3D-134D0E7FD8CF}" destId="{689AE86A-B361-9E4C-BDC5-B2EAAA7B5760}" srcOrd="1" destOrd="0" presId="urn:microsoft.com/office/officeart/2005/8/layout/venn1"/>
    <dgm:cxn modelId="{12116857-A84E-7441-81F2-436582DCD6C2}" type="presParOf" srcId="{A3B9678A-6597-6244-8C3D-134D0E7FD8CF}" destId="{4F47236D-B5FA-C348-B4F6-B5B120798DF4}" srcOrd="2" destOrd="0" presId="urn:microsoft.com/office/officeart/2005/8/layout/venn1"/>
    <dgm:cxn modelId="{C0F67F89-64E6-6D49-A150-720F5CC4F59D}" type="presParOf" srcId="{A3B9678A-6597-6244-8C3D-134D0E7FD8CF}" destId="{E8CF20CB-C9D5-5B48-9D43-BDE05F376F1D}"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9427A-516D-5C4E-B38E-6C886480879B}">
      <dsp:nvSpPr>
        <dsp:cNvPr id="0" name=""/>
        <dsp:cNvSpPr/>
      </dsp:nvSpPr>
      <dsp:spPr>
        <a:xfrm>
          <a:off x="182880" y="453813"/>
          <a:ext cx="4511040" cy="4511040"/>
        </a:xfrm>
        <a:prstGeom prst="ellipse">
          <a:avLst/>
        </a:prstGeom>
        <a:solidFill>
          <a:schemeClr val="accent6">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2"/>
              </a:solidFill>
            </a:rPr>
            <a:t>Affected Stakeholders</a:t>
          </a:r>
          <a:br>
            <a:rPr lang="en-GB" sz="2400" b="1" kern="1200" dirty="0">
              <a:solidFill>
                <a:schemeClr val="tx2"/>
              </a:solidFill>
            </a:rPr>
          </a:br>
          <a:endParaRPr lang="en-GB" sz="2400" b="1" kern="1200" dirty="0">
            <a:solidFill>
              <a:schemeClr val="tx2"/>
            </a:solidFill>
          </a:endParaRPr>
        </a:p>
        <a:p>
          <a:pPr marL="0" lvl="0" indent="0" algn="ctr" defTabSz="1066800">
            <a:lnSpc>
              <a:spcPct val="90000"/>
            </a:lnSpc>
            <a:spcBef>
              <a:spcPct val="0"/>
            </a:spcBef>
            <a:spcAft>
              <a:spcPct val="35000"/>
            </a:spcAft>
            <a:buNone/>
          </a:pPr>
          <a:br>
            <a:rPr lang="en-GB" sz="2400" b="1" kern="1200" dirty="0"/>
          </a:br>
          <a:r>
            <a:rPr lang="en-GB" sz="1400" b="0" kern="1200" dirty="0"/>
            <a:t>Value Chain Workers</a:t>
          </a:r>
        </a:p>
        <a:p>
          <a:pPr marL="0" lvl="0" indent="0" algn="ctr" defTabSz="1066800">
            <a:lnSpc>
              <a:spcPct val="90000"/>
            </a:lnSpc>
            <a:spcBef>
              <a:spcPct val="0"/>
            </a:spcBef>
            <a:spcAft>
              <a:spcPct val="35000"/>
            </a:spcAft>
            <a:buNone/>
          </a:pPr>
          <a:r>
            <a:rPr lang="en-GB" sz="1400" b="0" kern="1200" dirty="0"/>
            <a:t>Communities</a:t>
          </a:r>
        </a:p>
        <a:p>
          <a:pPr marL="0" lvl="0" indent="0" algn="ctr" defTabSz="1066800">
            <a:lnSpc>
              <a:spcPct val="90000"/>
            </a:lnSpc>
            <a:spcBef>
              <a:spcPct val="0"/>
            </a:spcBef>
            <a:spcAft>
              <a:spcPct val="35000"/>
            </a:spcAft>
            <a:buNone/>
          </a:pPr>
          <a:r>
            <a:rPr lang="en-GB" sz="1400" b="0" kern="1200" dirty="0"/>
            <a:t>Indigenous people</a:t>
          </a:r>
        </a:p>
        <a:p>
          <a:pPr marL="0" lvl="0" indent="0" algn="ctr" defTabSz="1066800">
            <a:lnSpc>
              <a:spcPct val="90000"/>
            </a:lnSpc>
            <a:spcBef>
              <a:spcPct val="0"/>
            </a:spcBef>
            <a:spcAft>
              <a:spcPct val="35000"/>
            </a:spcAft>
            <a:buNone/>
          </a:pPr>
          <a:r>
            <a:rPr lang="en-GB" sz="1400" b="0" kern="1200" dirty="0"/>
            <a:t>HRDs</a:t>
          </a:r>
        </a:p>
      </dsp:txBody>
      <dsp:txXfrm>
        <a:off x="812800" y="985762"/>
        <a:ext cx="2600960" cy="3447142"/>
      </dsp:txXfrm>
    </dsp:sp>
    <dsp:sp modelId="{4F47236D-B5FA-C348-B4F6-B5B120798DF4}">
      <dsp:nvSpPr>
        <dsp:cNvPr id="0" name=""/>
        <dsp:cNvSpPr/>
      </dsp:nvSpPr>
      <dsp:spPr>
        <a:xfrm>
          <a:off x="3387661" y="453813"/>
          <a:ext cx="4511040" cy="4511040"/>
        </a:xfrm>
        <a:prstGeom prst="ellipse">
          <a:avLst/>
        </a:prstGeom>
        <a:solidFill>
          <a:schemeClr val="accent6">
            <a:shade val="80000"/>
            <a:alpha val="50000"/>
            <a:hueOff val="-28054"/>
            <a:satOff val="-165"/>
            <a:lumOff val="292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GB" sz="2400" b="1" kern="1200" dirty="0">
            <a:solidFill>
              <a:schemeClr val="tx2"/>
            </a:solidFill>
          </a:endParaRPr>
        </a:p>
        <a:p>
          <a:pPr marL="0" lvl="0" indent="0" algn="ctr" defTabSz="1066800">
            <a:lnSpc>
              <a:spcPct val="90000"/>
            </a:lnSpc>
            <a:spcBef>
              <a:spcPct val="0"/>
            </a:spcBef>
            <a:spcAft>
              <a:spcPct val="35000"/>
            </a:spcAft>
            <a:buNone/>
          </a:pPr>
          <a:r>
            <a:rPr lang="en-GB" sz="2400" b="1" kern="1200" dirty="0">
              <a:solidFill>
                <a:schemeClr val="tx2"/>
              </a:solidFill>
            </a:rPr>
            <a:t>Disclosure Stakeholders</a:t>
          </a:r>
        </a:p>
        <a:p>
          <a:pPr marL="0" lvl="0" indent="0" algn="ctr" defTabSz="1066800">
            <a:lnSpc>
              <a:spcPct val="90000"/>
            </a:lnSpc>
            <a:spcBef>
              <a:spcPct val="0"/>
            </a:spcBef>
            <a:spcAft>
              <a:spcPct val="35000"/>
            </a:spcAft>
            <a:buNone/>
          </a:pPr>
          <a:endParaRPr lang="en-GB" sz="2400" b="1" kern="1200" dirty="0"/>
        </a:p>
        <a:p>
          <a:pPr marL="0" lvl="0" indent="0" algn="ctr" defTabSz="1066800">
            <a:lnSpc>
              <a:spcPct val="90000"/>
            </a:lnSpc>
            <a:spcBef>
              <a:spcPct val="0"/>
            </a:spcBef>
            <a:spcAft>
              <a:spcPct val="35000"/>
            </a:spcAft>
            <a:buNone/>
          </a:pPr>
          <a:r>
            <a:rPr lang="en-GB" sz="1400" b="0" kern="1200" dirty="0"/>
            <a:t>NGOs</a:t>
          </a:r>
        </a:p>
        <a:p>
          <a:pPr marL="0" lvl="0" indent="0" algn="ctr" defTabSz="1066800">
            <a:lnSpc>
              <a:spcPct val="90000"/>
            </a:lnSpc>
            <a:spcBef>
              <a:spcPct val="0"/>
            </a:spcBef>
            <a:spcAft>
              <a:spcPct val="35000"/>
            </a:spcAft>
            <a:buNone/>
          </a:pPr>
          <a:r>
            <a:rPr lang="en-GB" sz="1400" b="0" kern="1200" dirty="0"/>
            <a:t>Investors</a:t>
          </a:r>
        </a:p>
        <a:p>
          <a:pPr marL="0" lvl="0" indent="0" algn="ctr" defTabSz="1066800">
            <a:lnSpc>
              <a:spcPct val="90000"/>
            </a:lnSpc>
            <a:spcBef>
              <a:spcPct val="0"/>
            </a:spcBef>
            <a:spcAft>
              <a:spcPct val="35000"/>
            </a:spcAft>
            <a:buNone/>
          </a:pPr>
          <a:r>
            <a:rPr lang="en-GB" sz="1400" b="0" kern="1200" dirty="0"/>
            <a:t>Academia</a:t>
          </a:r>
        </a:p>
        <a:p>
          <a:pPr marL="0" lvl="0" indent="0" algn="ctr" defTabSz="1066800">
            <a:lnSpc>
              <a:spcPct val="90000"/>
            </a:lnSpc>
            <a:spcBef>
              <a:spcPct val="0"/>
            </a:spcBef>
            <a:spcAft>
              <a:spcPct val="35000"/>
            </a:spcAft>
            <a:buNone/>
          </a:pPr>
          <a:r>
            <a:rPr lang="en-GB" sz="1400" b="0" kern="1200" dirty="0"/>
            <a:t>Government Entities</a:t>
          </a:r>
        </a:p>
        <a:p>
          <a:pPr marL="0" lvl="0" indent="0" algn="ctr" defTabSz="1066800">
            <a:lnSpc>
              <a:spcPct val="90000"/>
            </a:lnSpc>
            <a:spcBef>
              <a:spcPct val="0"/>
            </a:spcBef>
            <a:spcAft>
              <a:spcPct val="35000"/>
            </a:spcAft>
            <a:buNone/>
          </a:pPr>
          <a:r>
            <a:rPr lang="en-GB" sz="1400" b="0" kern="1200" dirty="0"/>
            <a:t>Topic Experts</a:t>
          </a:r>
        </a:p>
        <a:p>
          <a:pPr marL="0" lvl="0" indent="0" algn="ctr" defTabSz="1066800">
            <a:lnSpc>
              <a:spcPct val="90000"/>
            </a:lnSpc>
            <a:spcBef>
              <a:spcPct val="0"/>
            </a:spcBef>
            <a:spcAft>
              <a:spcPct val="35000"/>
            </a:spcAft>
            <a:buNone/>
          </a:pPr>
          <a:endParaRPr lang="en-GB" sz="1100" b="0" kern="1200" dirty="0"/>
        </a:p>
      </dsp:txBody>
      <dsp:txXfrm>
        <a:off x="4667821" y="985762"/>
        <a:ext cx="2600960" cy="344714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0D90FE-B228-4BE1-8B43-4F64B8FAD5EC}"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FB935B-8372-4BF0-A64C-7ED994DB0C4E}" type="slidenum">
              <a:rPr lang="en-US" smtClean="0"/>
              <a:t>‹#›</a:t>
            </a:fld>
            <a:endParaRPr lang="en-US"/>
          </a:p>
        </p:txBody>
      </p:sp>
    </p:spTree>
    <p:extLst>
      <p:ext uri="{BB962C8B-B14F-4D97-AF65-F5344CB8AC3E}">
        <p14:creationId xmlns:p14="http://schemas.microsoft.com/office/powerpoint/2010/main" val="3141011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sj.com/articles/at-least-10-000-foreign-companies-to-be-hit-by-eu-sustainability-rules-307a1406"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83EE0D-B1D9-6D4B-BDFB-30BDCD5E4CE7}" type="slidenum">
              <a:rPr lang="en-US" smtClean="0"/>
              <a:t>7</a:t>
            </a:fld>
            <a:endParaRPr lang="en-US"/>
          </a:p>
        </p:txBody>
      </p:sp>
    </p:spTree>
    <p:extLst>
      <p:ext uri="{BB962C8B-B14F-4D97-AF65-F5344CB8AC3E}">
        <p14:creationId xmlns:p14="http://schemas.microsoft.com/office/powerpoint/2010/main" val="75254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It offers companies a powerful tool to deepen internal conversations, identify gaps in performance and drive improvements in practice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6BC2E-16BA-7646-AC45-E35E20549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925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333BA-4810-02F7-EA4F-983DBB8FC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0F43BF-6786-AC48-BA7D-F10984453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9DC1C5-4FBB-F443-3EB0-FB4AA5F70246}"/>
              </a:ext>
            </a:extLst>
          </p:cNvPr>
          <p:cNvSpPr>
            <a:spLocks noGrp="1"/>
          </p:cNvSpPr>
          <p:nvPr>
            <p:ph type="body" idx="1"/>
          </p:nvPr>
        </p:nvSpPr>
        <p:spPr/>
        <p:txBody>
          <a:bodyPr/>
          <a:lstStyle/>
          <a:p>
            <a:r>
              <a:rPr lang="en-US" dirty="0"/>
              <a:t>ML</a:t>
            </a:r>
          </a:p>
          <a:p>
            <a:endParaRPr lang="en-US" dirty="0"/>
          </a:p>
          <a:p>
            <a:r>
              <a:rPr lang="en-US" dirty="0"/>
              <a:t>Legislation affects you as an investor as well as your investees</a:t>
            </a:r>
          </a:p>
          <a:p>
            <a:r>
              <a:rPr lang="en-US" dirty="0"/>
              <a:t>Both overarching human rights due diligence oriented as well as topically focused</a:t>
            </a:r>
          </a:p>
          <a:p>
            <a:r>
              <a:rPr lang="en-US" dirty="0"/>
              <a:t>Modern slavery legislation, child </a:t>
            </a:r>
            <a:r>
              <a:rPr lang="en-US" dirty="0" err="1"/>
              <a:t>labour</a:t>
            </a:r>
            <a:r>
              <a:rPr lang="en-US" dirty="0"/>
              <a:t>, deforestation</a:t>
            </a:r>
          </a:p>
          <a:p>
            <a:endParaRPr lang="en-US" dirty="0"/>
          </a:p>
          <a:p>
            <a:r>
              <a:rPr lang="en-CA" b="0" i="0" dirty="0">
                <a:solidFill>
                  <a:srgbClr val="1D1C1D"/>
                </a:solidFill>
                <a:effectLst/>
                <a:latin typeface="Slack-Lato"/>
              </a:rPr>
              <a:t>White &amp; Case (law firm): </a:t>
            </a:r>
            <a:r>
              <a:rPr lang="en-CA" b="1" i="0" dirty="0">
                <a:solidFill>
                  <a:srgbClr val="1D1C1D"/>
                </a:solidFill>
                <a:effectLst/>
                <a:latin typeface="Slack-Lato"/>
              </a:rPr>
              <a:t>60% of legislation on human rights in company supply chains has been passed in the last 5 years</a:t>
            </a:r>
            <a:br>
              <a:rPr lang="en-CA" dirty="0"/>
            </a:br>
            <a:r>
              <a:rPr lang="en-CA" b="1" i="0" dirty="0">
                <a:solidFill>
                  <a:srgbClr val="1D1C1D"/>
                </a:solidFill>
                <a:effectLst/>
                <a:latin typeface="Slack-Lato"/>
              </a:rPr>
              <a:t>3 types of legislation:</a:t>
            </a:r>
            <a:br>
              <a:rPr lang="en-CA" dirty="0"/>
            </a:br>
            <a:r>
              <a:rPr lang="en-CA" b="0" i="0" dirty="0">
                <a:solidFill>
                  <a:srgbClr val="1D1C1D"/>
                </a:solidFill>
                <a:effectLst/>
                <a:latin typeface="Slack-Lato"/>
              </a:rPr>
              <a:t>1.</a:t>
            </a:r>
            <a:r>
              <a:rPr lang="en-CA" b="1" i="0" dirty="0">
                <a:solidFill>
                  <a:srgbClr val="1D1C1D"/>
                </a:solidFill>
                <a:effectLst/>
                <a:latin typeface="Slack-Lato"/>
              </a:rPr>
              <a:t>Reporting requirements</a:t>
            </a:r>
            <a:br>
              <a:rPr lang="en-CA" dirty="0"/>
            </a:br>
            <a:r>
              <a:rPr lang="en-CA" b="0" i="0" dirty="0">
                <a:solidFill>
                  <a:srgbClr val="1D1C1D"/>
                </a:solidFill>
                <a:effectLst/>
                <a:latin typeface="Slack-Lato"/>
              </a:rPr>
              <a:t>2.</a:t>
            </a:r>
            <a:r>
              <a:rPr lang="en-CA" b="1" i="0" dirty="0">
                <a:solidFill>
                  <a:srgbClr val="1D1C1D"/>
                </a:solidFill>
                <a:effectLst/>
                <a:latin typeface="Slack-Lato"/>
              </a:rPr>
              <a:t>Comprehensive due diligence</a:t>
            </a:r>
            <a:br>
              <a:rPr lang="en-CA" dirty="0"/>
            </a:br>
            <a:r>
              <a:rPr lang="en-CA" b="0" i="0" dirty="0">
                <a:solidFill>
                  <a:srgbClr val="1D1C1D"/>
                </a:solidFill>
                <a:effectLst/>
                <a:latin typeface="Slack-Lato"/>
              </a:rPr>
              <a:t>3.</a:t>
            </a:r>
            <a:r>
              <a:rPr lang="en-CA" b="1" i="0" dirty="0">
                <a:solidFill>
                  <a:srgbClr val="1D1C1D"/>
                </a:solidFill>
                <a:effectLst/>
                <a:latin typeface="Slack-Lato"/>
              </a:rPr>
              <a:t>Forced labor import bans / product withdrawal</a:t>
            </a:r>
          </a:p>
          <a:p>
            <a:endParaRPr lang="en-CA" b="1" i="0" dirty="0">
              <a:solidFill>
                <a:srgbClr val="1D1C1D"/>
              </a:solidFill>
              <a:effectLst/>
              <a:latin typeface="Slack-Lato"/>
            </a:endParaRPr>
          </a:p>
          <a:p>
            <a:pPr marL="171450" indent="-171450">
              <a:buFontTx/>
              <a:buChar char="-"/>
            </a:pPr>
            <a:endParaRPr lang="en-CA" b="0" i="0" dirty="0">
              <a:solidFill>
                <a:srgbClr val="1D1C1D"/>
              </a:solidFill>
              <a:effectLst/>
              <a:latin typeface="Slack-Lato"/>
            </a:endParaRPr>
          </a:p>
          <a:p>
            <a:pPr marL="0" indent="0">
              <a:buFontTx/>
              <a:buNone/>
            </a:pPr>
            <a:r>
              <a:rPr lang="en-CA" b="0" i="0" dirty="0">
                <a:solidFill>
                  <a:srgbClr val="1D1C1D"/>
                </a:solidFill>
                <a:effectLst/>
                <a:latin typeface="Slack-Lato"/>
              </a:rPr>
              <a:t>---</a:t>
            </a:r>
          </a:p>
          <a:p>
            <a:pPr marL="171450" indent="-171450">
              <a:buFontTx/>
              <a:buChar char="-"/>
            </a:pPr>
            <a:r>
              <a:rPr lang="en-CA" b="0" i="0" dirty="0">
                <a:solidFill>
                  <a:srgbClr val="1D1C1D"/>
                </a:solidFill>
                <a:effectLst/>
                <a:latin typeface="Slack-Lato"/>
              </a:rPr>
              <a:t>If enacted, South Korea could be the first country in Asia to introduce mandatory human rights and environmental due diligence obligations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Rapidly evolving legislation around the world on business &amp; human rights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White &amp; Case (law firm): </a:t>
            </a:r>
            <a:r>
              <a:rPr lang="en-GB" sz="1800" dirty="0">
                <a:effectLst/>
                <a:latin typeface="Arial" panose="020B0604020202020204" pitchFamily="34" charset="0"/>
                <a:ea typeface="Times New Roman" panose="02020603050405020304" pitchFamily="18" charset="0"/>
                <a:cs typeface="Times New Roman (Body CS)"/>
              </a:rPr>
              <a:t>60% of legislation on human rights in company supply chains has been passed in the last 5 years</a:t>
            </a:r>
            <a:r>
              <a:rPr lang="en-GB" dirty="0">
                <a:effectLst/>
              </a:rPr>
              <a:t>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1) Legislation requiring reporting: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Modern Slavery Acts in UK and Australia</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UK Modern Slavery Act ongoing consultation around updates – investor statement issued last week pushing for expansion of scope to include investors and downstream value chain, and a forced labour import ban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effectLst/>
                <a:latin typeface="+mn-lt"/>
                <a:ea typeface="+mn-ea"/>
                <a:cs typeface="+mn-cs"/>
              </a:rPr>
              <a:t>EU Corporate Sustainability Reporting Directive, </a:t>
            </a:r>
            <a:r>
              <a:rPr lang="en-GB" sz="1200" b="0" kern="1200" dirty="0">
                <a:solidFill>
                  <a:schemeClr val="tx1"/>
                </a:solidFill>
                <a:effectLst/>
                <a:latin typeface="+mn-lt"/>
                <a:ea typeface="+mn-ea"/>
                <a:cs typeface="+mn-cs"/>
              </a:rPr>
              <a:t>requires reporting on ESG “double materiality” – impact on the company &amp; on people, CSRD has been adopted and comes into force 1 Jan 2024. EU has produced draft social standards which require reporting on material impacts relevant to 4 main stakeholder groups: own workforce, workers in value chain, affected communities and consumers.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effectLst/>
                <a:latin typeface="+mn-lt"/>
                <a:ea typeface="+mn-ea"/>
                <a:cs typeface="+mn-cs"/>
              </a:rPr>
              <a:t>EU Sustainable Finance Disclosure Regulation (2021) </a:t>
            </a:r>
            <a:r>
              <a:rPr lang="en-GB" sz="1200" b="0" kern="1200" dirty="0">
                <a:solidFill>
                  <a:schemeClr val="tx1"/>
                </a:solidFill>
                <a:effectLst/>
                <a:latin typeface="+mn-lt"/>
                <a:ea typeface="+mn-ea"/>
                <a:cs typeface="+mn-cs"/>
              </a:rPr>
              <a:t>requires respect for human rights as a baseline expectation for products and services to be considered “green” or “sustainable”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 Requirement to do human rights due diligence: </a:t>
            </a: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France Duty of Vigilance (</a:t>
            </a:r>
            <a:r>
              <a:rPr lang="en-GB" sz="1200" b="0" kern="1200" dirty="0" err="1">
                <a:solidFill>
                  <a:schemeClr val="tx1"/>
                </a:solidFill>
                <a:effectLst/>
                <a:latin typeface="+mn-lt"/>
                <a:ea typeface="+mn-ea"/>
                <a:cs typeface="+mn-cs"/>
              </a:rPr>
              <a:t>nb.</a:t>
            </a:r>
            <a:r>
              <a:rPr lang="en-GB" sz="1200" b="0" kern="1200" dirty="0">
                <a:solidFill>
                  <a:schemeClr val="tx1"/>
                </a:solidFill>
                <a:effectLst/>
                <a:latin typeface="+mn-lt"/>
                <a:ea typeface="+mn-ea"/>
                <a:cs typeface="+mn-cs"/>
              </a:rPr>
              <a:t> upstream only)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German Supply Chain Law (</a:t>
            </a:r>
            <a:r>
              <a:rPr lang="en-GB" sz="1200" b="0" kern="1200" dirty="0" err="1">
                <a:solidFill>
                  <a:schemeClr val="tx1"/>
                </a:solidFill>
                <a:effectLst/>
                <a:latin typeface="+mn-lt"/>
                <a:ea typeface="+mn-ea"/>
                <a:cs typeface="+mn-cs"/>
              </a:rPr>
              <a:t>nb.</a:t>
            </a:r>
            <a:r>
              <a:rPr lang="en-GB" sz="1200" b="0" kern="1200" dirty="0">
                <a:solidFill>
                  <a:schemeClr val="tx1"/>
                </a:solidFill>
                <a:effectLst/>
                <a:latin typeface="+mn-lt"/>
                <a:ea typeface="+mn-ea"/>
                <a:cs typeface="+mn-cs"/>
              </a:rPr>
              <a:t> upstream only)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Norway Transparency Law</a:t>
            </a:r>
          </a:p>
          <a:p>
            <a:pPr marL="171450" lvl="0" indent="-171450">
              <a:buFont typeface="Arial" panose="020B0604020202020204" pitchFamily="34" charset="0"/>
              <a:buChar char="•"/>
            </a:pPr>
            <a:r>
              <a:rPr lang="en-GB" sz="1200" b="0" kern="1200" dirty="0">
                <a:solidFill>
                  <a:schemeClr val="tx1"/>
                </a:solidFill>
                <a:effectLst/>
                <a:latin typeface="+mn-lt"/>
                <a:ea typeface="+mn-ea"/>
                <a:cs typeface="+mn-cs"/>
              </a:rPr>
              <a:t>Proposed legislation at EU level – CSDDD*** (see below)</a:t>
            </a:r>
          </a:p>
          <a:p>
            <a:r>
              <a:rPr lang="en-GB" sz="1200" b="0" i="0" kern="1200" dirty="0">
                <a:solidFill>
                  <a:schemeClr val="tx1"/>
                </a:solidFill>
                <a:effectLst/>
                <a:latin typeface="+mn-lt"/>
                <a:ea typeface="+mn-ea"/>
                <a:cs typeface="+mn-cs"/>
              </a:rPr>
              <a:t>These laws reflect the concepts of the UN Guiding Principles – that is the responsibility of companies to do “due diligence” i.e. to take active steps to ensure that they are not connected to human rights abuses. </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3) Forced labour import bans: </a:t>
            </a:r>
            <a:r>
              <a:rPr lang="en-GB" sz="1200" b="0" i="0" kern="1200" dirty="0">
                <a:solidFill>
                  <a:schemeClr val="tx1"/>
                </a:solidFill>
                <a:effectLst/>
                <a:latin typeface="+mn-lt"/>
                <a:ea typeface="+mn-ea"/>
                <a:cs typeface="+mn-cs"/>
              </a:rPr>
              <a:t>In the US, goods “tainted with forced </a:t>
            </a:r>
            <a:r>
              <a:rPr lang="en-GB" sz="1200" b="0" i="0" kern="1200" dirty="0" err="1">
                <a:solidFill>
                  <a:schemeClr val="tx1"/>
                </a:solidFill>
                <a:effectLst/>
                <a:latin typeface="+mn-lt"/>
                <a:ea typeface="+mn-ea"/>
                <a:cs typeface="+mn-cs"/>
              </a:rPr>
              <a:t>labor</a:t>
            </a:r>
            <a:r>
              <a:rPr lang="en-GB" sz="1200" b="0" i="0" kern="1200" dirty="0">
                <a:solidFill>
                  <a:schemeClr val="tx1"/>
                </a:solidFill>
                <a:effectLst/>
                <a:latin typeface="+mn-lt"/>
                <a:ea typeface="+mn-ea"/>
                <a:cs typeface="+mn-cs"/>
              </a:rPr>
              <a:t>” can be seized at the border by Customs and Border Protection, under the Tariff Act, and new legislation focused on Uyghur Forced Labor</a:t>
            </a:r>
          </a:p>
          <a:p>
            <a:pPr marL="171450" indent="-171450">
              <a:buFontTx/>
              <a:buChar char="-"/>
            </a:pPr>
            <a:r>
              <a:rPr lang="en-GB" sz="1200" b="0" i="0" kern="1200" dirty="0">
                <a:solidFill>
                  <a:schemeClr val="tx1"/>
                </a:solidFill>
                <a:effectLst/>
                <a:latin typeface="+mn-lt"/>
                <a:ea typeface="+mn-ea"/>
                <a:cs typeface="+mn-cs"/>
              </a:rPr>
              <a:t>Other similar controls being debated in EU &amp; Canada</a:t>
            </a:r>
          </a:p>
          <a:p>
            <a:pPr marL="171450" indent="-171450">
              <a:buFontTx/>
              <a:buChar char="-"/>
            </a:pPr>
            <a:r>
              <a:rPr lang="en-GB" sz="1200" b="0" i="0" kern="1200" dirty="0">
                <a:solidFill>
                  <a:schemeClr val="tx1"/>
                </a:solidFill>
                <a:effectLst/>
                <a:latin typeface="+mn-lt"/>
                <a:ea typeface="+mn-ea"/>
                <a:cs typeface="+mn-cs"/>
              </a:rPr>
              <a:t>(Note, Canada &amp; Mexico already have a mechanism like the US WROs under the existing US-Mexico-Canada free trade agreement. Canada has used this mechanism to a limited extent. Canada’s proposed S-211 would add child </a:t>
            </a:r>
            <a:r>
              <a:rPr lang="en-GB" sz="1200" b="0" i="0" kern="1200" dirty="0" err="1">
                <a:solidFill>
                  <a:schemeClr val="tx1"/>
                </a:solidFill>
                <a:effectLst/>
                <a:latin typeface="+mn-lt"/>
                <a:ea typeface="+mn-ea"/>
                <a:cs typeface="+mn-cs"/>
              </a:rPr>
              <a:t>labor</a:t>
            </a:r>
            <a:r>
              <a:rPr lang="en-GB" sz="1200" b="0" i="0" kern="1200" dirty="0">
                <a:solidFill>
                  <a:schemeClr val="tx1"/>
                </a:solidFill>
                <a:effectLst/>
                <a:latin typeface="+mn-lt"/>
                <a:ea typeface="+mn-ea"/>
                <a:cs typeface="+mn-cs"/>
              </a:rPr>
              <a:t> to the existing forced </a:t>
            </a:r>
            <a:r>
              <a:rPr lang="en-GB" sz="1200" b="0" i="0" kern="1200" dirty="0" err="1">
                <a:solidFill>
                  <a:schemeClr val="tx1"/>
                </a:solidFill>
                <a:effectLst/>
                <a:latin typeface="+mn-lt"/>
                <a:ea typeface="+mn-ea"/>
                <a:cs typeface="+mn-cs"/>
              </a:rPr>
              <a:t>labor</a:t>
            </a:r>
            <a:r>
              <a:rPr lang="en-GB" sz="1200" b="0" i="0" kern="1200" dirty="0">
                <a:solidFill>
                  <a:schemeClr val="tx1"/>
                </a:solidFill>
                <a:effectLst/>
                <a:latin typeface="+mn-lt"/>
                <a:ea typeface="+mn-ea"/>
                <a:cs typeface="+mn-cs"/>
              </a:rPr>
              <a:t> ban under the USMCA)</a:t>
            </a:r>
          </a:p>
          <a:p>
            <a:pPr marL="171450" indent="-171450">
              <a:buFontTx/>
              <a:buChar char="-"/>
            </a:pPr>
            <a:endParaRPr lang="en-GB" sz="1200" b="0" i="0" kern="1200" dirty="0">
              <a:solidFill>
                <a:schemeClr val="tx1"/>
              </a:solidFill>
              <a:effectLst/>
              <a:latin typeface="+mn-lt"/>
              <a:ea typeface="+mn-ea"/>
              <a:cs typeface="+mn-cs"/>
            </a:endParaRPr>
          </a:p>
          <a:p>
            <a:pPr marL="0" indent="0">
              <a:buFontTx/>
              <a:buNone/>
            </a:pPr>
            <a:r>
              <a:rPr lang="en-GB" sz="1200" b="1" i="0" kern="1200" dirty="0">
                <a:solidFill>
                  <a:schemeClr val="tx1"/>
                </a:solidFill>
                <a:effectLst/>
                <a:latin typeface="+mn-lt"/>
                <a:ea typeface="+mn-ea"/>
                <a:cs typeface="+mn-cs"/>
              </a:rPr>
              <a:t>***Detail on CSDDD:</a:t>
            </a:r>
          </a:p>
          <a:p>
            <a:pPr marL="0" indent="0">
              <a:buFontTx/>
              <a:buNone/>
            </a:pPr>
            <a:r>
              <a:rPr lang="en-US" b="0" i="0" dirty="0">
                <a:solidFill>
                  <a:srgbClr val="D1D2D3"/>
                </a:solidFill>
                <a:effectLst/>
                <a:latin typeface="Slack-Lato"/>
              </a:rPr>
              <a:t>The CS3D is currently being debated in the European Parliament, which is expected to adopt a position in May. There has been a lot of focus on whether and how the financial sector would be included</a:t>
            </a:r>
            <a:br>
              <a:rPr lang="en-US" dirty="0"/>
            </a:br>
            <a:r>
              <a:rPr lang="en-US" b="0" i="0" dirty="0">
                <a:solidFill>
                  <a:srgbClr val="D1D2D3"/>
                </a:solidFill>
                <a:effectLst/>
                <a:latin typeface="Slack-Lato"/>
              </a:rPr>
              <a:t>EU member states pushed for excluding investors from the scope of the legislation and creating an opt-in regime for other types of FIs.</a:t>
            </a:r>
            <a:br>
              <a:rPr lang="en-US" dirty="0"/>
            </a:br>
            <a:r>
              <a:rPr lang="en-US" b="0" i="0" dirty="0">
                <a:solidFill>
                  <a:srgbClr val="D1D2D3"/>
                </a:solidFill>
                <a:effectLst/>
                <a:latin typeface="Slack-Lato"/>
              </a:rPr>
              <a:t>Another earlier proposal was that FIs would only have to conduct DD in a pre-contractual phase (so no obligation to monitor the E&amp;S performance of clients once the contract is signed)</a:t>
            </a:r>
            <a:br>
              <a:rPr lang="en-US" b="0" i="0" dirty="0">
                <a:solidFill>
                  <a:srgbClr val="D1D2D3"/>
                </a:solidFill>
                <a:effectLst/>
                <a:latin typeface="Slack-Lato"/>
              </a:rPr>
            </a:br>
            <a:r>
              <a:rPr lang="en-US" b="0" i="0" dirty="0">
                <a:solidFill>
                  <a:srgbClr val="D1D2D3"/>
                </a:solidFill>
                <a:effectLst/>
                <a:latin typeface="Slack-Lato"/>
              </a:rPr>
              <a:t>The European Parliament will likely take an approach that is more in line with the UNGPs and with Shift’s views. In January, the relevant sub-committee deleted the restriction that FIs would only have to conduct DD in the pre-contractual phase, as well as the limitation to only conduct DD on the ‘own activities’ of FI’s business relationships. Investors also remain in scope.</a:t>
            </a:r>
          </a:p>
          <a:p>
            <a:pPr marL="0" indent="0">
              <a:buFontTx/>
              <a:buNone/>
            </a:pPr>
            <a:endParaRPr lang="en-US" b="0" i="0" dirty="0">
              <a:solidFill>
                <a:srgbClr val="D1D2D3"/>
              </a:solidFill>
              <a:effectLst/>
              <a:latin typeface="Slack-Lato"/>
            </a:endParaRPr>
          </a:p>
          <a:p>
            <a:pPr marL="0" indent="0">
              <a:buFontTx/>
              <a:buNone/>
            </a:pPr>
            <a:r>
              <a:rPr lang="en-US" b="0" i="0" dirty="0">
                <a:solidFill>
                  <a:srgbClr val="D1D2D3"/>
                </a:solidFill>
                <a:effectLst/>
                <a:latin typeface="Slack-Lato"/>
              </a:rPr>
              <a:t>Next steps are that Parliament, Member States and Commission will go into a reconciliation process (trilogue) to come to a joint version. </a:t>
            </a:r>
          </a:p>
          <a:p>
            <a:pPr marL="0" indent="0">
              <a:buFontTx/>
              <a:buNone/>
            </a:pPr>
            <a:r>
              <a:rPr lang="en-US" b="0" i="0" dirty="0">
                <a:solidFill>
                  <a:srgbClr val="D1D2D3"/>
                </a:solidFill>
                <a:effectLst/>
                <a:latin typeface="Slack-Lato"/>
              </a:rPr>
              <a:t>There will be a period for member states to transpose into domestic law, so the actual date when companies will have to comply may be much later (perhaps 2026, but that up for political debate)</a:t>
            </a:r>
          </a:p>
          <a:p>
            <a:pPr marL="0" indent="0">
              <a:buFontTx/>
              <a:buNone/>
            </a:pPr>
            <a:endParaRPr lang="en-GB" sz="1200" b="0" i="0" kern="1200" dirty="0">
              <a:solidFill>
                <a:schemeClr val="tx1"/>
              </a:solidFill>
              <a:effectLst/>
              <a:latin typeface="+mn-lt"/>
              <a:ea typeface="+mn-ea"/>
              <a:cs typeface="+mn-cs"/>
            </a:endParaRPr>
          </a:p>
          <a:p>
            <a:pPr marL="0" indent="0">
              <a:buFontTx/>
              <a:buNone/>
            </a:pPr>
            <a:r>
              <a:rPr lang="en-GB" sz="1200" b="0" i="0" kern="1200" dirty="0">
                <a:solidFill>
                  <a:schemeClr val="tx1"/>
                </a:solidFill>
                <a:effectLst/>
                <a:latin typeface="+mn-lt"/>
                <a:ea typeface="+mn-ea"/>
                <a:cs typeface="+mn-cs"/>
              </a:rPr>
              <a:t>Other details (if requested)</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Canada: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strike="noStrike" dirty="0">
                <a:solidFill>
                  <a:schemeClr val="tx1"/>
                </a:solidFill>
                <a:effectLst/>
                <a:latin typeface="Helvetica" pitchFamily="2" charset="0"/>
              </a:rPr>
              <a:t>(DRAFT) </a:t>
            </a:r>
            <a:r>
              <a:rPr lang="en-GB" b="1" i="0" u="none" strike="noStrike" dirty="0">
                <a:solidFill>
                  <a:schemeClr val="tx1"/>
                </a:solidFill>
                <a:effectLst/>
                <a:latin typeface="Helvetica" pitchFamily="2" charset="0"/>
              </a:rPr>
              <a:t>Reporting requirement: </a:t>
            </a:r>
            <a:r>
              <a:rPr lang="en-GB" b="0" i="0" u="none" strike="noStrike" dirty="0">
                <a:solidFill>
                  <a:schemeClr val="tx1"/>
                </a:solidFill>
                <a:effectLst/>
                <a:latin typeface="Helvetica" pitchFamily="2" charset="0"/>
              </a:rPr>
              <a:t>Bill S-211 </a:t>
            </a:r>
            <a:r>
              <a:rPr lang="en-GB" sz="1200" b="1" kern="1200" dirty="0">
                <a:solidFill>
                  <a:schemeClr val="tx1"/>
                </a:solidFill>
                <a:effectLst/>
                <a:latin typeface="+mn-lt"/>
                <a:ea typeface="+mn-ea"/>
                <a:cs typeface="+mn-cs"/>
              </a:rPr>
              <a:t>Canada: </a:t>
            </a:r>
            <a:r>
              <a:rPr lang="en-GB" b="0" i="0" dirty="0">
                <a:solidFill>
                  <a:schemeClr val="tx1"/>
                </a:solidFill>
                <a:effectLst/>
                <a:latin typeface="Arial" panose="020B0604020202020204" pitchFamily="34" charset="0"/>
              </a:rPr>
              <a:t>reporting obligations for certain governmental and private sector entities on the steps the entity has taken during its previous financial year to prevent and reduce the risk that forced labour or child labour is used at any step of the production of goods in Canada or elsewhere</a:t>
            </a:r>
            <a:endParaRPr lang="en-GB" sz="1200" b="1"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1D1C1D"/>
                </a:solidFill>
                <a:effectLst/>
                <a:latin typeface="Slack-Lato"/>
              </a:rPr>
              <a:t>(pending, no updates </a:t>
            </a:r>
            <a:r>
              <a:rPr lang="en-GB" b="0" i="0" dirty="0">
                <a:solidFill>
                  <a:srgbClr val="333333"/>
                </a:solidFill>
                <a:effectLst/>
                <a:latin typeface="Arial" panose="020B0604020202020204" pitchFamily="34" charset="0"/>
              </a:rPr>
              <a:t>since March 2022</a:t>
            </a:r>
            <a:r>
              <a:rPr lang="en-GB" b="0" i="0" dirty="0">
                <a:solidFill>
                  <a:srgbClr val="1D1C1D"/>
                </a:solidFill>
                <a:effectLst/>
                <a:latin typeface="Slack-Lato"/>
              </a:rPr>
              <a:t>) </a:t>
            </a:r>
            <a:r>
              <a:rPr lang="en-GB" b="1" i="0" dirty="0">
                <a:solidFill>
                  <a:srgbClr val="1D1C1D"/>
                </a:solidFill>
                <a:effectLst/>
                <a:latin typeface="Slack-Lato"/>
              </a:rPr>
              <a:t>Bill C-262</a:t>
            </a:r>
            <a:r>
              <a:rPr lang="en-GB" b="0" i="0" dirty="0">
                <a:solidFill>
                  <a:srgbClr val="1D1C1D"/>
                </a:solidFill>
                <a:effectLst/>
                <a:latin typeface="Slack-Lato"/>
              </a:rPr>
              <a:t>: Under this bill, entities have a duty to prevent adverse impacts in its own operations (including affiliates) and as a result of its business relationships. Also includes a private right of action and the possibility to withdraw government support or funding, as well as the creation of a commissioner to ensure entities to publish a due diligence annual report</a:t>
            </a:r>
            <a:br>
              <a:rPr lang="en-GB" dirty="0"/>
            </a:br>
            <a:endParaRPr lang="en-GB"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(IN FORCE</a:t>
            </a:r>
            <a:r>
              <a:rPr lang="en-GB" sz="1200" b="1" kern="1200" dirty="0">
                <a:solidFill>
                  <a:schemeClr val="tx1"/>
                </a:solidFill>
                <a:effectLst/>
                <a:latin typeface="+mn-lt"/>
                <a:ea typeface="+mn-ea"/>
                <a:cs typeface="+mn-cs"/>
              </a:rPr>
              <a:t>) Swiss Due Diligence Legislation : </a:t>
            </a:r>
            <a:r>
              <a:rPr lang="en-GB" b="0" i="0" dirty="0">
                <a:solidFill>
                  <a:schemeClr val="tx1"/>
                </a:solidFill>
                <a:effectLst/>
                <a:latin typeface="Noto Sans" panose="020B0502040504020204" pitchFamily="34" charset="0"/>
              </a:rPr>
              <a:t>It introduces general reporting obligations and specific conflict minerals and child labour due diligence obligations.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Noto Sans" panose="020B0502040504020204" pitchFamily="34" charset="0"/>
                <a:ea typeface="+mn-ea"/>
                <a:cs typeface="+mn-cs"/>
              </a:rPr>
              <a:t>There is a parliamentary initiative to expand the scope of the text to include </a:t>
            </a:r>
            <a:r>
              <a:rPr lang="en-GB" b="0" i="0" u="none" strike="noStrike" dirty="0">
                <a:solidFill>
                  <a:schemeClr val="tx1"/>
                </a:solidFill>
                <a:effectLst/>
                <a:latin typeface="Calibri" panose="020F0502020204030204" pitchFamily="34" charset="0"/>
              </a:rPr>
              <a:t>forced labour as a third topic.</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dirty="0">
                <a:solidFill>
                  <a:schemeClr val="tx1">
                    <a:lumMod val="75000"/>
                  </a:schemeClr>
                </a:solidFill>
                <a:latin typeface="Arial" panose="020B0604020202020204" pitchFamily="34" charset="0"/>
                <a:cs typeface="Arial" panose="020B0604020202020204" pitchFamily="34" charset="0"/>
              </a:rPr>
              <a:t>GUIDELINES</a:t>
            </a:r>
            <a:r>
              <a:rPr lang="en-GB" sz="1200" b="1" dirty="0">
                <a:solidFill>
                  <a:schemeClr val="tx1">
                    <a:lumMod val="75000"/>
                  </a:schemeClr>
                </a:solidFill>
                <a:latin typeface="Arial" panose="020B0604020202020204" pitchFamily="34" charset="0"/>
                <a:cs typeface="Arial" panose="020B0604020202020204" pitchFamily="34" charset="0"/>
              </a:rPr>
              <a:t> </a:t>
            </a:r>
            <a:r>
              <a:rPr lang="en-GB" sz="1200" b="0" dirty="0">
                <a:solidFill>
                  <a:schemeClr val="tx1">
                    <a:lumMod val="75000"/>
                  </a:schemeClr>
                </a:solidFill>
                <a:latin typeface="Arial" panose="020B0604020202020204" pitchFamily="34" charset="0"/>
                <a:cs typeface="Arial" panose="020B0604020202020204" pitchFamily="34" charset="0"/>
              </a:rPr>
              <a:t>2022: Japan Guidelines on Respecting </a:t>
            </a:r>
          </a:p>
          <a:p>
            <a:r>
              <a:rPr lang="en-GB" sz="1200" b="0" dirty="0">
                <a:solidFill>
                  <a:schemeClr val="tx1">
                    <a:lumMod val="75000"/>
                  </a:schemeClr>
                </a:solidFill>
                <a:latin typeface="Arial" panose="020B0604020202020204" pitchFamily="34" charset="0"/>
                <a:cs typeface="Arial" panose="020B0604020202020204" pitchFamily="34" charset="0"/>
              </a:rPr>
              <a:t>    Human Rights in Responsible Supply Chains </a:t>
            </a:r>
            <a:endParaRPr lang="en-GB" sz="1200" b="0" i="0" kern="1200" dirty="0">
              <a:solidFill>
                <a:schemeClr val="tx1"/>
              </a:solidFill>
              <a:effectLst/>
              <a:latin typeface="+mn-lt"/>
              <a:ea typeface="+mn-ea"/>
              <a:cs typeface="+mn-cs"/>
            </a:endParaRPr>
          </a:p>
          <a:p>
            <a:endParaRPr lang="en-US" dirty="0"/>
          </a:p>
          <a:p>
            <a:endParaRPr lang="en-US" dirty="0"/>
          </a:p>
        </p:txBody>
      </p:sp>
      <p:sp>
        <p:nvSpPr>
          <p:cNvPr id="4" name="Slide Number Placeholder 3">
            <a:extLst>
              <a:ext uri="{FF2B5EF4-FFF2-40B4-BE49-F238E27FC236}">
                <a16:creationId xmlns:a16="http://schemas.microsoft.com/office/drawing/2014/main" id="{8E860A7D-7935-AF0B-7E74-43A406CC11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6BC2E-16BA-7646-AC45-E35E20549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915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 bans: not that they don’t require due diligence, but that’s not the main focus. Focus is on the finality – removing goods from the market that have been produced with forced </a:t>
            </a:r>
            <a:r>
              <a:rPr lang="en-US" dirty="0" err="1"/>
              <a:t>labour</a:t>
            </a:r>
            <a:r>
              <a:rPr lang="en-US" dirty="0"/>
              <a:t>. </a:t>
            </a:r>
          </a:p>
        </p:txBody>
      </p:sp>
      <p:sp>
        <p:nvSpPr>
          <p:cNvPr id="4" name="Slide Number Placeholder 3"/>
          <p:cNvSpPr>
            <a:spLocks noGrp="1"/>
          </p:cNvSpPr>
          <p:nvPr>
            <p:ph type="sldNum" sz="quarter" idx="5"/>
          </p:nvPr>
        </p:nvSpPr>
        <p:spPr/>
        <p:txBody>
          <a:bodyPr/>
          <a:lstStyle/>
          <a:p>
            <a:fld id="{A983EE0D-B1D9-6D4B-BDFB-30BDCD5E4CE7}" type="slidenum">
              <a:rPr lang="en-US" smtClean="0"/>
              <a:t>10</a:t>
            </a:fld>
            <a:endParaRPr lang="en-US"/>
          </a:p>
        </p:txBody>
      </p:sp>
    </p:spTree>
    <p:extLst>
      <p:ext uri="{BB962C8B-B14F-4D97-AF65-F5344CB8AC3E}">
        <p14:creationId xmlns:p14="http://schemas.microsoft.com/office/powerpoint/2010/main" val="3354909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83EE0D-B1D9-6D4B-BDFB-30BDCD5E4CE7}" type="slidenum">
              <a:rPr lang="en-US" smtClean="0"/>
              <a:t>13</a:t>
            </a:fld>
            <a:endParaRPr lang="en-US"/>
          </a:p>
        </p:txBody>
      </p:sp>
    </p:spTree>
    <p:extLst>
      <p:ext uri="{BB962C8B-B14F-4D97-AF65-F5344CB8AC3E}">
        <p14:creationId xmlns:p14="http://schemas.microsoft.com/office/powerpoint/2010/main" val="519989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a:t>
            </a:r>
          </a:p>
          <a:p>
            <a:endParaRPr lang="en-US" dirty="0"/>
          </a:p>
          <a:p>
            <a:r>
              <a:rPr lang="en-US" dirty="0"/>
              <a:t>*Barclays report on EACOP, heavily criticized but interesting from a SE perspective</a:t>
            </a:r>
          </a:p>
          <a:p>
            <a:endParaRPr lang="en-US" dirty="0"/>
          </a:p>
          <a:p>
            <a:r>
              <a:rPr lang="en-US" dirty="0"/>
              <a:t>People who are directly affected</a:t>
            </a:r>
          </a:p>
          <a:p>
            <a:r>
              <a:rPr lang="en-US" dirty="0"/>
              <a:t>Where you can’t reach them, ‘credible proxies’ – </a:t>
            </a:r>
            <a:r>
              <a:rPr lang="en-US" dirty="0" err="1"/>
              <a:t>eg.</a:t>
            </a:r>
            <a:r>
              <a:rPr lang="en-US" dirty="0"/>
              <a:t> NGOs or CBOs that work with these groups</a:t>
            </a:r>
          </a:p>
          <a:p>
            <a:r>
              <a:rPr lang="en-US" dirty="0"/>
              <a:t>Human rights experts that can bring those perspectives </a:t>
            </a:r>
          </a:p>
          <a:p>
            <a:endParaRPr lang="en-US" dirty="0"/>
          </a:p>
          <a:p>
            <a:endParaRPr lang="en-US" dirty="0"/>
          </a:p>
          <a:p>
            <a:r>
              <a:rPr lang="en-US" dirty="0"/>
              <a:t>When we say stakeholders in the human rights context we mean the people who are directly affected by negative impacts. </a:t>
            </a:r>
          </a:p>
          <a:p>
            <a:endParaRPr lang="en-US" dirty="0"/>
          </a:p>
          <a:p>
            <a:r>
              <a:rPr lang="en-US" dirty="0"/>
              <a:t>Where you can’t reach them, you can go to ‘credible proxies’ – </a:t>
            </a:r>
            <a:r>
              <a:rPr lang="en-US" dirty="0" err="1"/>
              <a:t>eg.</a:t>
            </a:r>
            <a:r>
              <a:rPr lang="en-US" dirty="0"/>
              <a:t> NGOs or CBOs that work with these groups</a:t>
            </a:r>
          </a:p>
          <a:p>
            <a:endParaRPr lang="en-US" dirty="0"/>
          </a:p>
          <a:p>
            <a:r>
              <a:rPr lang="en-US" dirty="0"/>
              <a:t>Human rights experts that can bring those perspectives </a:t>
            </a:r>
          </a:p>
          <a:p>
            <a:endParaRPr lang="en-US" dirty="0"/>
          </a:p>
          <a:p>
            <a:r>
              <a:rPr lang="en-US" dirty="0"/>
              <a:t>In sum, the idea is for our due diligence to be properly informed by the perspectives of those who are living the impacts.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3EE0D-B1D9-6D4B-BDFB-30BDCD5E4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31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Avenir" panose="02000503020000020003" pitchFamily="2" charset="0"/>
                <a:ea typeface="Avenir" panose="02000503020000020003" pitchFamily="2" charset="0"/>
                <a:cs typeface="Avenir" panose="02000503020000020003" pitchFamily="2" charset="0"/>
              </a:rPr>
              <a:t>We can’t talk about impact materiality without addressing the central role of stakeholders. </a:t>
            </a:r>
          </a:p>
          <a:p>
            <a:endParaRPr lang="en-US" sz="1800" dirty="0">
              <a:solidFill>
                <a:srgbClr val="000000"/>
              </a:solidFill>
              <a:effectLst/>
              <a:latin typeface="Avenir" panose="02000503020000020003" pitchFamily="2" charset="0"/>
              <a:ea typeface="Avenir" panose="02000503020000020003" pitchFamily="2" charset="0"/>
              <a:cs typeface="Avenir" panose="02000503020000020003" pitchFamily="2" charset="0"/>
            </a:endParaRPr>
          </a:p>
          <a:p>
            <a:r>
              <a:rPr lang="en-US" sz="1800" dirty="0">
                <a:solidFill>
                  <a:srgbClr val="000000"/>
                </a:solidFill>
                <a:effectLst/>
                <a:latin typeface="Avenir" panose="02000503020000020003" pitchFamily="2" charset="0"/>
                <a:ea typeface="Avenir" panose="02000503020000020003" pitchFamily="2" charset="0"/>
                <a:cs typeface="Avenir" panose="02000503020000020003" pitchFamily="2" charset="0"/>
              </a:rPr>
              <a:t>Very quickly, there are two main groups of stakeholders: affected stakeholders, the people that can be affected by business, which were typically not part of the ”old” materiality process; and “stakeholders” more generally, which are users of sustainability information: investors, business partners, civil society </a:t>
            </a:r>
            <a:r>
              <a:rPr lang="en-US" sz="1800" dirty="0" err="1">
                <a:solidFill>
                  <a:srgbClr val="000000"/>
                </a:solidFill>
                <a:effectLst/>
                <a:latin typeface="Avenir" panose="02000503020000020003" pitchFamily="2" charset="0"/>
                <a:ea typeface="Avenir" panose="02000503020000020003" pitchFamily="2" charset="0"/>
                <a:cs typeface="Avenir" panose="02000503020000020003" pitchFamily="2" charset="0"/>
              </a:rPr>
              <a:t>organisations</a:t>
            </a:r>
            <a:r>
              <a:rPr lang="en-US" sz="1800" dirty="0">
                <a:solidFill>
                  <a:srgbClr val="000000"/>
                </a:solidFill>
                <a:effectLst/>
                <a:latin typeface="Avenir" panose="02000503020000020003" pitchFamily="2" charset="0"/>
                <a:ea typeface="Avenir" panose="02000503020000020003" pitchFamily="2" charset="0"/>
                <a:cs typeface="Avenir" panose="02000503020000020003" pitchFamily="2" charset="0"/>
              </a:rPr>
              <a:t>, analysts, etc.</a:t>
            </a:r>
          </a:p>
          <a:p>
            <a:endParaRPr lang="en-US" sz="1800" dirty="0">
              <a:solidFill>
                <a:srgbClr val="000000"/>
              </a:solidFill>
              <a:effectLst/>
              <a:latin typeface="Avenir" panose="02000503020000020003" pitchFamily="2" charset="0"/>
              <a:ea typeface="Avenir" panose="02000503020000020003" pitchFamily="2" charset="0"/>
              <a:cs typeface="Avenir" panose="02000503020000020003" pitchFamily="2" charset="0"/>
            </a:endParaRPr>
          </a:p>
          <a:p>
            <a:r>
              <a:rPr lang="en-US" sz="1800" dirty="0">
                <a:solidFill>
                  <a:srgbClr val="000000"/>
                </a:solidFill>
                <a:effectLst/>
                <a:latin typeface="Avenir" panose="02000503020000020003" pitchFamily="2" charset="0"/>
                <a:ea typeface="Avenir" panose="02000503020000020003" pitchFamily="2" charset="0"/>
                <a:cs typeface="Avenir" panose="02000503020000020003" pitchFamily="2" charset="0"/>
              </a:rPr>
              <a:t>ESRS 1 tells us, importantly, that engagement of affected stakeholders is central </a:t>
            </a:r>
            <a:r>
              <a:rPr lang="en-CA" sz="1800" i="1" dirty="0">
                <a:solidFill>
                  <a:schemeClr val="tx2"/>
                </a:solidFill>
                <a:effectLst/>
                <a:latin typeface="Arial" panose="020B0604020202020204" pitchFamily="34" charset="0"/>
                <a:cs typeface="Arial" panose="020B0604020202020204" pitchFamily="34" charset="0"/>
              </a:rPr>
              <a:t>to the undertaking’s on-going due diligence process and sustainability materiality assessment. </a:t>
            </a:r>
            <a:r>
              <a:rPr lang="en-CA" sz="1800" b="1" i="1" dirty="0">
                <a:solidFill>
                  <a:schemeClr val="tx2"/>
                </a:solidFill>
                <a:effectLst/>
                <a:latin typeface="Arial" panose="020B0604020202020204" pitchFamily="34" charset="0"/>
                <a:cs typeface="Arial" panose="020B0604020202020204" pitchFamily="34" charset="0"/>
              </a:rPr>
              <a:t>This includes its processes to identify and assess actual and potential negative impacts, which then inform the assessment process to identify the material impacts</a:t>
            </a:r>
            <a:r>
              <a:rPr lang="en-CA" sz="1800" i="1" dirty="0">
                <a:solidFill>
                  <a:schemeClr val="tx2"/>
                </a:solidFill>
                <a:effectLst/>
                <a:latin typeface="Arial" panose="020B0604020202020204" pitchFamily="34" charset="0"/>
                <a:cs typeface="Arial" panose="020B0604020202020204" pitchFamily="34" charset="0"/>
              </a:rPr>
              <a:t> for the purposes of sustainability reporting</a:t>
            </a:r>
            <a:r>
              <a:rPr lang="en-CA" sz="1800" i="0" dirty="0">
                <a:solidFill>
                  <a:schemeClr val="tx2"/>
                </a:solidFill>
                <a:effectLst/>
                <a:latin typeface="Arial" panose="020B0604020202020204" pitchFamily="34" charset="0"/>
                <a:cs typeface="Arial" panose="020B0604020202020204" pitchFamily="34" charset="0"/>
              </a:rPr>
              <a:t>. In other words, you engage affected stakeholders as part of due diligence, and that engagement informs your impact materiality process. </a:t>
            </a:r>
          </a:p>
          <a:p>
            <a:endParaRPr lang="en-CA" sz="1800" i="1" dirty="0">
              <a:solidFill>
                <a:schemeClr val="tx2"/>
              </a:solidFill>
              <a:effectLst/>
              <a:latin typeface="Arial" panose="020B0604020202020204" pitchFamily="34" charset="0"/>
              <a:cs typeface="Arial" panose="020B0604020202020204" pitchFamily="34" charset="0"/>
            </a:endParaRPr>
          </a:p>
          <a:p>
            <a:r>
              <a:rPr lang="en-CA" sz="1800" i="0" dirty="0">
                <a:solidFill>
                  <a:schemeClr val="tx2"/>
                </a:solidFill>
                <a:effectLst/>
                <a:latin typeface="Arial" panose="020B0604020202020204" pitchFamily="34" charset="0"/>
                <a:cs typeface="Arial" panose="020B0604020202020204" pitchFamily="34" charset="0"/>
              </a:rPr>
              <a:t>This goes to my earlier point, that realistically, you won’t be going to affected stakeholders with your materiality survey to rank whether issue A or B is more material. For those without a human rights due diligence process, reporting under the ESRS can be a catalyst. You can certainly use that opportunity to deep dive and identify salient issues with affected stakeholders and use that to inform your reporting under the ESRS, but for others who decide to not yet use that opportunity to conduct due diligence, it could involve talking to NGOs who understand your sector, to human rights experts, or trade unions that are often positioned at that higher level where they can speak to impacts on workers. But that’s not engagement </a:t>
            </a:r>
            <a:r>
              <a:rPr lang="en-CA" sz="1800" b="1" i="0" dirty="0">
                <a:solidFill>
                  <a:schemeClr val="tx2"/>
                </a:solidFill>
                <a:effectLst/>
                <a:latin typeface="Arial" panose="020B0604020202020204" pitchFamily="34" charset="0"/>
                <a:cs typeface="Arial" panose="020B0604020202020204" pitchFamily="34" charset="0"/>
              </a:rPr>
              <a:t>with</a:t>
            </a:r>
            <a:r>
              <a:rPr lang="en-CA" sz="1800" i="0" dirty="0">
                <a:solidFill>
                  <a:schemeClr val="tx2"/>
                </a:solidFill>
                <a:effectLst/>
                <a:latin typeface="Arial" panose="020B0604020202020204" pitchFamily="34" charset="0"/>
                <a:cs typeface="Arial" panose="020B0604020202020204" pitchFamily="34" charset="0"/>
              </a:rPr>
              <a:t> affected stakeholders. It’s a slightly different thing, and that’s where we usually see shortcuts made.</a:t>
            </a:r>
          </a:p>
          <a:p>
            <a:endParaRPr lang="en-CA" sz="1800" i="0" dirty="0">
              <a:solidFill>
                <a:schemeClr val="tx2"/>
              </a:solidFill>
              <a:effectLst/>
              <a:latin typeface="Arial" panose="020B0604020202020204" pitchFamily="34" charset="0"/>
              <a:cs typeface="Arial" panose="020B0604020202020204" pitchFamily="34" charset="0"/>
            </a:endParaRPr>
          </a:p>
          <a:p>
            <a:r>
              <a:rPr lang="en-CA" sz="1600" b="1" dirty="0">
                <a:solidFill>
                  <a:srgbClr val="000000"/>
                </a:solidFill>
              </a:rPr>
              <a:t>To inform the identification of material impacts:</a:t>
            </a:r>
          </a:p>
          <a:p>
            <a:pPr lvl="1"/>
            <a:r>
              <a:rPr lang="en-CA" sz="1200" b="1" dirty="0">
                <a:solidFill>
                  <a:srgbClr val="000000"/>
                </a:solidFill>
              </a:rPr>
              <a:t>“</a:t>
            </a:r>
            <a:r>
              <a:rPr lang="en-CA" sz="1200" b="1" i="1" dirty="0">
                <a:solidFill>
                  <a:schemeClr val="tx2"/>
                </a:solidFill>
                <a:latin typeface="Arial" panose="020B0604020202020204" pitchFamily="34" charset="0"/>
              </a:rPr>
              <a:t>AR. 8 </a:t>
            </a:r>
            <a:r>
              <a:rPr lang="en-CA" sz="1200" i="1" dirty="0">
                <a:solidFill>
                  <a:schemeClr val="tx2"/>
                </a:solidFill>
                <a:latin typeface="Arial" panose="020B0604020202020204" pitchFamily="34" charset="0"/>
              </a:rPr>
              <a:t>Materiality assessment is informed by dialogue with affected stakeholders. The undertaking </a:t>
            </a:r>
            <a:r>
              <a:rPr lang="en-CA" sz="1200" b="1" i="1" dirty="0">
                <a:solidFill>
                  <a:schemeClr val="tx2"/>
                </a:solidFill>
                <a:latin typeface="Arial" panose="020B0604020202020204" pitchFamily="34" charset="0"/>
              </a:rPr>
              <a:t>may engage with affected stakeholders</a:t>
            </a:r>
            <a:r>
              <a:rPr lang="en-CA" sz="1200" i="1" dirty="0">
                <a:solidFill>
                  <a:schemeClr val="tx2"/>
                </a:solidFill>
                <a:latin typeface="Arial" panose="020B0604020202020204" pitchFamily="34" charset="0"/>
              </a:rPr>
              <a:t> or their representatives (such as employees or trade unions), </a:t>
            </a:r>
            <a:r>
              <a:rPr lang="en-CA" sz="1200" b="1" i="1" dirty="0">
                <a:solidFill>
                  <a:schemeClr val="tx2"/>
                </a:solidFill>
                <a:latin typeface="Arial" panose="020B0604020202020204" pitchFamily="34" charset="0"/>
              </a:rPr>
              <a:t>along with users of sustainability reporting and other experts</a:t>
            </a:r>
            <a:r>
              <a:rPr lang="en-CA" sz="1200" i="1" dirty="0">
                <a:solidFill>
                  <a:schemeClr val="tx2"/>
                </a:solidFill>
                <a:latin typeface="Arial" panose="020B0604020202020204" pitchFamily="34" charset="0"/>
              </a:rPr>
              <a:t>, </a:t>
            </a:r>
            <a:r>
              <a:rPr lang="en-CA" sz="1200" i="1" dirty="0">
                <a:solidFill>
                  <a:schemeClr val="tx2"/>
                </a:solidFill>
                <a:highlight>
                  <a:srgbClr val="FFFF00"/>
                </a:highlight>
                <a:latin typeface="Arial" panose="020B0604020202020204" pitchFamily="34" charset="0"/>
              </a:rPr>
              <a:t>to provide inputs or feedback on its conclusions</a:t>
            </a:r>
            <a:r>
              <a:rPr lang="en-CA" sz="1200" i="1" dirty="0">
                <a:solidFill>
                  <a:schemeClr val="tx2"/>
                </a:solidFill>
                <a:latin typeface="Arial" panose="020B0604020202020204" pitchFamily="34" charset="0"/>
              </a:rPr>
              <a:t> regarding its material impacts, risks and opportunities.”</a:t>
            </a:r>
            <a:endParaRPr lang="en-US" sz="700" i="1" dirty="0">
              <a:solidFill>
                <a:schemeClr val="tx2"/>
              </a:solidFill>
            </a:endParaRPr>
          </a:p>
          <a:p>
            <a:r>
              <a:rPr lang="en-CA" sz="1600" b="1" dirty="0">
                <a:solidFill>
                  <a:srgbClr val="000000"/>
                </a:solidFill>
              </a:rPr>
              <a:t>To inform strategy and business model(s)</a:t>
            </a:r>
          </a:p>
          <a:p>
            <a:pPr lvl="1"/>
            <a:r>
              <a:rPr lang="en-GB" sz="1200" b="1" i="1" dirty="0">
                <a:solidFill>
                  <a:schemeClr val="tx2"/>
                </a:solidFill>
                <a:latin typeface="Arial" panose="020B0604020202020204" pitchFamily="34" charset="0"/>
              </a:rPr>
              <a:t>SBM-2:  </a:t>
            </a:r>
            <a:r>
              <a:rPr lang="en-GB" sz="1200" b="1" i="1" dirty="0">
                <a:solidFill>
                  <a:schemeClr val="tx2"/>
                </a:solidFill>
                <a:latin typeface="Arial" panose="020B0604020202020204" pitchFamily="34" charset="0"/>
                <a:cs typeface="Arial" panose="020B0604020202020204" pitchFamily="34" charset="0"/>
              </a:rPr>
              <a:t>The undertaking shall disclose how the interests and views of its stakeholders are taken into account by the undertaking’s strategy and business model(s)… </a:t>
            </a:r>
            <a:endParaRPr lang="en-CA" sz="1600" b="1" dirty="0">
              <a:solidFill>
                <a:srgbClr val="000000"/>
              </a:solidFill>
            </a:endParaRPr>
          </a:p>
          <a:p>
            <a:r>
              <a:rPr lang="en-CA" sz="1600" b="1" dirty="0">
                <a:solidFill>
                  <a:srgbClr val="000000"/>
                </a:solidFill>
              </a:rPr>
              <a:t>To inform about social impacts: </a:t>
            </a:r>
          </a:p>
          <a:p>
            <a:pPr lvl="1"/>
            <a:r>
              <a:rPr lang="en-CA" sz="1200" b="1" dirty="0">
                <a:solidFill>
                  <a:schemeClr val="accent4"/>
                </a:solidFill>
                <a:latin typeface="Arial" panose="020B0604020202020204" pitchFamily="34" charset="0"/>
                <a:cs typeface="Arial" panose="020B0604020202020204" pitchFamily="34" charset="0"/>
              </a:rPr>
              <a:t>S1/S2/S3/S4-2, e.g. </a:t>
            </a:r>
            <a:r>
              <a:rPr lang="en-CA" sz="1200" b="1" i="1" dirty="0">
                <a:solidFill>
                  <a:schemeClr val="accent4"/>
                </a:solidFill>
                <a:latin typeface="Arial" panose="020B0604020202020204" pitchFamily="34" charset="0"/>
                <a:cs typeface="Arial" panose="020B0604020202020204" pitchFamily="34" charset="0"/>
              </a:rPr>
              <a:t>Processes for engaging with own workforce and workers' representatives about impacts: </a:t>
            </a:r>
            <a:r>
              <a:rPr lang="en-CA" sz="1200" dirty="0">
                <a:solidFill>
                  <a:srgbClr val="000000"/>
                </a:solidFill>
                <a:latin typeface="Arial" panose="020B0604020202020204" pitchFamily="34" charset="0"/>
              </a:rPr>
              <a:t>E.g., </a:t>
            </a:r>
            <a:r>
              <a:rPr lang="en-CA" sz="1200" i="1" dirty="0">
                <a:solidFill>
                  <a:srgbClr val="000000"/>
                </a:solidFill>
                <a:latin typeface="Arial" panose="020B0604020202020204" pitchFamily="34" charset="0"/>
              </a:rPr>
              <a:t>The undertaking shall disclose its </a:t>
            </a:r>
            <a:r>
              <a:rPr lang="en-CA" sz="1200" b="1" i="1" dirty="0">
                <a:solidFill>
                  <a:srgbClr val="000000"/>
                </a:solidFill>
                <a:latin typeface="Arial" panose="020B0604020202020204" pitchFamily="34" charset="0"/>
              </a:rPr>
              <a:t>general processes for engaging </a:t>
            </a:r>
            <a:r>
              <a:rPr lang="en-CA" sz="1200" i="1" dirty="0">
                <a:solidFill>
                  <a:srgbClr val="000000"/>
                </a:solidFill>
                <a:latin typeface="Arial" panose="020B0604020202020204" pitchFamily="34" charset="0"/>
              </a:rPr>
              <a:t>with affected communities and their representatives about actual and potential impacts on them… to enable an understanding of whether and how the undertaking engages, </a:t>
            </a:r>
            <a:r>
              <a:rPr lang="en-CA" sz="1200" b="1" i="1" dirty="0">
                <a:solidFill>
                  <a:srgbClr val="000000"/>
                </a:solidFill>
                <a:latin typeface="Arial" panose="020B0604020202020204" pitchFamily="34" charset="0"/>
              </a:rPr>
              <a:t>as part of its ongoing due diligence process</a:t>
            </a:r>
            <a:r>
              <a:rPr lang="en-CA" sz="1200" i="1" dirty="0">
                <a:solidFill>
                  <a:srgbClr val="000000"/>
                </a:solidFill>
                <a:latin typeface="Arial" panose="020B0604020202020204" pitchFamily="34" charset="0"/>
              </a:rPr>
              <a:t>, with affected communities, their legitimate representatives, or with credible proxies, about material actual and potential positive and/or negative impacts that do or are likely to affect them, and </a:t>
            </a:r>
            <a:r>
              <a:rPr lang="en-CA" sz="1200" b="1" i="1" dirty="0">
                <a:solidFill>
                  <a:srgbClr val="000000"/>
                </a:solidFill>
                <a:latin typeface="Arial" panose="020B0604020202020204" pitchFamily="34" charset="0"/>
              </a:rPr>
              <a:t>whether and how perspectives of affected communities are taken into account in the decision-making</a:t>
            </a:r>
            <a:r>
              <a:rPr lang="en-CA" sz="1200" i="1" dirty="0">
                <a:solidFill>
                  <a:srgbClr val="000000"/>
                </a:solidFill>
                <a:latin typeface="Arial" panose="020B0604020202020204" pitchFamily="34" charset="0"/>
              </a:rPr>
              <a:t> processes of the </a:t>
            </a:r>
            <a:r>
              <a:rPr lang="en-CA" sz="1200" i="1" dirty="0">
                <a:solidFill>
                  <a:srgbClr val="000000"/>
                </a:solidFill>
                <a:latin typeface="Arial" panose="020B0604020202020204" pitchFamily="34" charset="0"/>
                <a:cs typeface="Arial" panose="020B0604020202020204" pitchFamily="34" charset="0"/>
              </a:rPr>
              <a:t>undertaking.</a:t>
            </a:r>
            <a:endParaRPr lang="en-CA" sz="1200" b="1" i="1" dirty="0">
              <a:solidFill>
                <a:srgbClr val="000000"/>
              </a:solidFill>
              <a:latin typeface="Arial" panose="020B0604020202020204" pitchFamily="34" charset="0"/>
              <a:cs typeface="Arial" panose="020B0604020202020204" pitchFamily="34" charset="0"/>
            </a:endParaRPr>
          </a:p>
          <a:p>
            <a:r>
              <a:rPr lang="en-US" sz="1600" b="1" dirty="0">
                <a:solidFill>
                  <a:schemeClr val="tx2"/>
                </a:solidFill>
              </a:rPr>
              <a:t>To inform policies </a:t>
            </a:r>
            <a:r>
              <a:rPr lang="en-US" sz="1600" dirty="0">
                <a:solidFill>
                  <a:schemeClr val="tx2"/>
                </a:solidFill>
              </a:rPr>
              <a:t>(</a:t>
            </a:r>
            <a:r>
              <a:rPr lang="en-US" sz="1600" dirty="0">
                <a:solidFill>
                  <a:schemeClr val="tx2"/>
                </a:solidFill>
                <a:latin typeface="Arial" panose="020B0604020202020204" pitchFamily="34" charset="0"/>
              </a:rPr>
              <a:t>MDR-Policies, para. </a:t>
            </a:r>
            <a:r>
              <a:rPr lang="en-CA" sz="1600" dirty="0">
                <a:solidFill>
                  <a:schemeClr val="tx2"/>
                </a:solidFill>
                <a:latin typeface="Arial" panose="020B0604020202020204" pitchFamily="34" charset="0"/>
              </a:rPr>
              <a:t>65</a:t>
            </a:r>
            <a:r>
              <a:rPr lang="en-US" sz="1600" dirty="0">
                <a:solidFill>
                  <a:schemeClr val="tx2"/>
                </a:solidFill>
                <a:latin typeface="Arial" panose="020B0604020202020204" pitchFamily="34" charset="0"/>
              </a:rPr>
              <a:t>)</a:t>
            </a:r>
            <a:endParaRPr lang="en-US" sz="1600" dirty="0">
              <a:solidFill>
                <a:schemeClr val="tx2"/>
              </a:solidFill>
            </a:endParaRPr>
          </a:p>
          <a:p>
            <a:r>
              <a:rPr lang="en-CA" sz="1600" b="1" dirty="0">
                <a:solidFill>
                  <a:schemeClr val="tx2"/>
                </a:solidFill>
              </a:rPr>
              <a:t>To inform targets </a:t>
            </a:r>
            <a:r>
              <a:rPr lang="en-CA" sz="1600" dirty="0">
                <a:solidFill>
                  <a:schemeClr val="tx2"/>
                </a:solidFill>
              </a:rPr>
              <a:t>(</a:t>
            </a:r>
            <a:r>
              <a:rPr lang="en-CA" sz="1600" dirty="0">
                <a:solidFill>
                  <a:schemeClr val="tx2"/>
                </a:solidFill>
                <a:latin typeface="Arial" panose="020B0604020202020204" pitchFamily="34" charset="0"/>
                <a:cs typeface="Arial" panose="020B0604020202020204" pitchFamily="34" charset="0"/>
              </a:rPr>
              <a:t>MDR-Targets, para. 79)</a:t>
            </a:r>
            <a:endParaRPr lang="en-CA" sz="1600" dirty="0">
              <a:solidFill>
                <a:schemeClr val="tx2"/>
              </a:solidFill>
            </a:endParaRPr>
          </a:p>
          <a:p>
            <a:r>
              <a:rPr lang="en-CA" sz="1600" b="1" dirty="0">
                <a:solidFill>
                  <a:schemeClr val="tx2"/>
                </a:solidFill>
              </a:rPr>
              <a:t>As “beneficiaries” of actions </a:t>
            </a:r>
            <a:r>
              <a:rPr lang="en-CA" sz="1600" dirty="0">
                <a:solidFill>
                  <a:schemeClr val="tx2"/>
                </a:solidFill>
              </a:rPr>
              <a:t>(</a:t>
            </a:r>
            <a:r>
              <a:rPr lang="en-CA" sz="1600" i="1" dirty="0">
                <a:solidFill>
                  <a:schemeClr val="tx2"/>
                </a:solidFill>
                <a:latin typeface="Arial" panose="020B0604020202020204" pitchFamily="34" charset="0"/>
              </a:rPr>
              <a:t>MDR-Actions, para. 68)</a:t>
            </a:r>
          </a:p>
          <a:p>
            <a:r>
              <a:rPr lang="en-CA" sz="1600" b="1" dirty="0">
                <a:solidFill>
                  <a:schemeClr val="tx2"/>
                </a:solidFill>
              </a:rPr>
              <a:t>As users of channels to raise concerns </a:t>
            </a:r>
            <a:r>
              <a:rPr lang="en-CA" sz="1600" dirty="0">
                <a:solidFill>
                  <a:schemeClr val="tx2"/>
                </a:solidFill>
              </a:rPr>
              <a:t>(</a:t>
            </a:r>
            <a:r>
              <a:rPr lang="en-CA" sz="1600" dirty="0">
                <a:solidFill>
                  <a:schemeClr val="tx2"/>
                </a:solidFill>
                <a:latin typeface="Arial" panose="020B0604020202020204" pitchFamily="34" charset="0"/>
                <a:cs typeface="Arial" panose="020B0604020202020204" pitchFamily="34" charset="0"/>
              </a:rPr>
              <a:t>S1/S2/S3/S4-3)</a:t>
            </a:r>
            <a:endParaRPr lang="en-CA" sz="1600" dirty="0">
              <a:solidFill>
                <a:schemeClr val="tx2"/>
              </a:solidFill>
            </a:endParaRPr>
          </a:p>
          <a:p>
            <a:pPr marL="571500" lvl="1" indent="0">
              <a:buNone/>
            </a:pPr>
            <a:endParaRPr lang="en-CA" sz="1600" b="1" dirty="0">
              <a:solidFill>
                <a:srgbClr val="000000"/>
              </a:solidFill>
            </a:endParaRPr>
          </a:p>
          <a:p>
            <a:endParaRPr lang="en-CA" sz="1400" dirty="0">
              <a:solidFill>
                <a:srgbClr val="000000"/>
              </a:solidFill>
              <a:latin typeface="Arial" panose="020B0604020202020204" pitchFamily="34" charset="0"/>
            </a:endParaRPr>
          </a:p>
          <a:p>
            <a:endParaRPr lang="en-CA" sz="1400" dirty="0">
              <a:solidFill>
                <a:srgbClr val="000000"/>
              </a:solidFill>
              <a:latin typeface="Arial" panose="020B0604020202020204" pitchFamily="34" charset="0"/>
            </a:endParaRPr>
          </a:p>
          <a:p>
            <a:pPr lvl="1"/>
            <a:endParaRPr lang="en-CA" sz="1800" b="1" dirty="0">
              <a:solidFill>
                <a:srgbClr val="000000"/>
              </a:solidFill>
            </a:endParaRPr>
          </a:p>
          <a:p>
            <a:pPr lvl="1"/>
            <a:endParaRPr lang="en-CA" sz="1800" i="1" dirty="0">
              <a:solidFill>
                <a:srgbClr val="000000"/>
              </a:solidFill>
              <a:latin typeface="Arial" panose="020B0604020202020204" pitchFamily="34" charset="0"/>
            </a:endParaRPr>
          </a:p>
          <a:p>
            <a:endParaRPr lang="en-CA" sz="1400" b="1" dirty="0">
              <a:solidFill>
                <a:srgbClr val="000000"/>
              </a:solidFill>
              <a:latin typeface="Arial" panose="020B0604020202020204" pitchFamily="34" charset="0"/>
            </a:endParaRPr>
          </a:p>
          <a:p>
            <a:endParaRPr lang="en-CA" sz="1800" i="0" dirty="0">
              <a:solidFill>
                <a:schemeClr val="tx2"/>
              </a:solidFill>
              <a:effectLst/>
              <a:latin typeface="Arial" panose="020B0604020202020204" pitchFamily="34" charset="0"/>
              <a:cs typeface="Arial" panose="020B0604020202020204" pitchFamily="34" charset="0"/>
            </a:endParaRPr>
          </a:p>
          <a:p>
            <a:br>
              <a:rPr lang="en-CA" sz="1800" i="0" dirty="0">
                <a:solidFill>
                  <a:schemeClr val="tx2"/>
                </a:solidFill>
                <a:effectLst/>
                <a:latin typeface="Arial" panose="020B0604020202020204" pitchFamily="34" charset="0"/>
                <a:cs typeface="Arial" panose="020B0604020202020204" pitchFamily="34" charset="0"/>
              </a:rPr>
            </a:br>
            <a:endParaRPr lang="en-CA" sz="1800" i="0" dirty="0">
              <a:solidFill>
                <a:schemeClr val="tx2"/>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6BC2E-16BA-7646-AC45-E35E20549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715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a:t>
            </a:r>
          </a:p>
          <a:p>
            <a:endParaRPr lang="en-US" dirty="0"/>
          </a:p>
          <a:p>
            <a:r>
              <a:rPr lang="en-US" dirty="0"/>
              <a:t>CSRD – ESRS</a:t>
            </a:r>
          </a:p>
          <a:p>
            <a:r>
              <a:rPr lang="en-US" dirty="0"/>
              <a:t>Directive and its standards that specify what needs to be reported, led by EFRAG (</a:t>
            </a:r>
            <a:r>
              <a:rPr lang="en-CA" b="0" i="0" dirty="0">
                <a:solidFill>
                  <a:srgbClr val="1F1F1F"/>
                </a:solidFill>
                <a:effectLst/>
                <a:latin typeface="Google Sans"/>
              </a:rPr>
              <a:t>European Financial Reporting Advisory Group) </a:t>
            </a:r>
            <a:r>
              <a:rPr lang="en-CA" b="0" i="0" dirty="0">
                <a:solidFill>
                  <a:srgbClr val="4D5156"/>
                </a:solidFill>
                <a:effectLst/>
                <a:latin typeface="arial" panose="020B0604020202020204" pitchFamily="34" charset="0"/>
              </a:rPr>
              <a:t>Groupe </a:t>
            </a:r>
            <a:r>
              <a:rPr lang="en-CA" b="0" i="0" dirty="0" err="1">
                <a:solidFill>
                  <a:srgbClr val="4D5156"/>
                </a:solidFill>
                <a:effectLst/>
                <a:latin typeface="arial" panose="020B0604020202020204" pitchFamily="34" charset="0"/>
              </a:rPr>
              <a:t>consultatif</a:t>
            </a:r>
            <a:r>
              <a:rPr lang="en-CA" b="0" i="0" dirty="0">
                <a:solidFill>
                  <a:srgbClr val="4D5156"/>
                </a:solidFill>
                <a:effectLst/>
                <a:latin typeface="arial" panose="020B0604020202020204" pitchFamily="34" charset="0"/>
              </a:rPr>
              <a:t> </a:t>
            </a:r>
            <a:r>
              <a:rPr lang="en-CA" b="0" i="0" dirty="0" err="1">
                <a:solidFill>
                  <a:srgbClr val="4D5156"/>
                </a:solidFill>
                <a:effectLst/>
                <a:latin typeface="arial" panose="020B0604020202020204" pitchFamily="34" charset="0"/>
              </a:rPr>
              <a:t>européen</a:t>
            </a:r>
            <a:r>
              <a:rPr lang="en-CA" b="0" i="0" dirty="0">
                <a:solidFill>
                  <a:srgbClr val="4D5156"/>
                </a:solidFill>
                <a:effectLst/>
                <a:latin typeface="arial" panose="020B0604020202020204" pitchFamily="34" charset="0"/>
              </a:rPr>
              <a:t> sur </a:t>
            </a:r>
            <a:r>
              <a:rPr lang="en-CA" b="0" i="0" dirty="0" err="1">
                <a:solidFill>
                  <a:srgbClr val="4D5156"/>
                </a:solidFill>
                <a:effectLst/>
                <a:latin typeface="arial" panose="020B0604020202020204" pitchFamily="34" charset="0"/>
              </a:rPr>
              <a:t>l'information</a:t>
            </a:r>
            <a:r>
              <a:rPr lang="en-CA" b="0" i="0" dirty="0">
                <a:solidFill>
                  <a:srgbClr val="4D5156"/>
                </a:solidFill>
                <a:effectLst/>
                <a:latin typeface="arial" panose="020B0604020202020204" pitchFamily="34" charset="0"/>
              </a:rPr>
              <a:t> financière</a:t>
            </a:r>
          </a:p>
          <a:p>
            <a:endParaRPr lang="en-CA" b="0" i="0" dirty="0">
              <a:solidFill>
                <a:srgbClr val="4D5156"/>
              </a:solidFill>
              <a:effectLst/>
              <a:latin typeface="arial" panose="020B0604020202020204" pitchFamily="34" charset="0"/>
            </a:endParaRPr>
          </a:p>
          <a:p>
            <a:r>
              <a:rPr lang="en-CA" b="0" i="0" dirty="0">
                <a:solidFill>
                  <a:srgbClr val="4D5156"/>
                </a:solidFill>
                <a:effectLst/>
                <a:latin typeface="arial" panose="020B0604020202020204" pitchFamily="34" charset="0"/>
              </a:rPr>
              <a:t>Why are we talking about this?</a:t>
            </a:r>
          </a:p>
          <a:p>
            <a:endParaRPr lang="en-CA" b="0" i="0" dirty="0">
              <a:solidFill>
                <a:srgbClr val="4D5156"/>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F90A4A"/>
                </a:solidFill>
                <a:effectLst/>
                <a:latin typeface="garamond-premier-pro"/>
              </a:rPr>
              <a:t>Flurry of legislative developments </a:t>
            </a:r>
            <a:endParaRPr lang="en-CA" b="0" i="0" dirty="0">
              <a:solidFill>
                <a:srgbClr val="000000"/>
              </a:solidFill>
              <a:effectLst/>
              <a:latin typeface="garamond-premier-pro"/>
            </a:endParaRPr>
          </a:p>
          <a:p>
            <a:endParaRPr lang="en-CA" b="0" i="0" dirty="0">
              <a:solidFill>
                <a:srgbClr val="4D5156"/>
              </a:solidFill>
              <a:effectLst/>
              <a:latin typeface="arial" panose="020B0604020202020204" pitchFamily="34" charset="0"/>
            </a:endParaRPr>
          </a:p>
          <a:p>
            <a:pPr algn="l" fontAlgn="base"/>
            <a:r>
              <a:rPr lang="en-CA" b="0" i="0" u="none" strike="noStrike" cap="all" dirty="0">
                <a:solidFill>
                  <a:srgbClr val="F90A4A"/>
                </a:solidFill>
                <a:effectLst/>
                <a:latin typeface="inherit"/>
                <a:hlinkClick r:id="rId3"/>
              </a:rPr>
              <a:t>THE ESRS ARE SET TO APPLY TO MORE THAN 50,000 COMPANIES IN THE EU AND AT LEAST 10,000 COMPANIES OUTSIDE.</a:t>
            </a:r>
            <a:r>
              <a:rPr lang="en-CA" b="0" i="0" dirty="0">
                <a:solidFill>
                  <a:srgbClr val="000000"/>
                </a:solidFill>
                <a:effectLst/>
                <a:latin typeface="garamond-premier-pro"/>
              </a:rPr>
              <a:t> To say the advent of the standards has generated a flurry of activity would be an understatement; companies are now bringing together parts of their organizations that rarely met before – finance and internal audit, compliance and legal, environmental teams and human rights specialists. There are questions about who should lead and whether and how these different experts might work together to apply the standards. And many companies are spending significant amounts of money on hiring consultants to guide them through the process.</a:t>
            </a:r>
          </a:p>
          <a:p>
            <a:pPr algn="l" fontAlgn="base"/>
            <a:r>
              <a:rPr lang="en-CA" b="0" i="0" dirty="0">
                <a:solidFill>
                  <a:srgbClr val="000000"/>
                </a:solidFill>
                <a:effectLst/>
                <a:latin typeface="garamond-premier-pro"/>
              </a:rPr>
              <a:t>So it’s understandable that we’re already seeing a proliferation of interpretations of the standards. The ESRS are hardly drafted in the most accessible terms – indeed, it seems to be the fate of many reporting (and other) standards, to be unhelpfully technical and complex in ways that risk undermining their actual intent.</a:t>
            </a:r>
          </a:p>
          <a:p>
            <a:pPr algn="l" fontAlgn="base"/>
            <a:r>
              <a:rPr lang="en-CA" b="0" i="0" dirty="0">
                <a:solidFill>
                  <a:srgbClr val="000000"/>
                </a:solidFill>
                <a:effectLst/>
                <a:latin typeface="garamond-premier-pro"/>
              </a:rPr>
              <a:t>In addition, consultants are often inclined to interpret standards in ways that best suit the methodologies they are used to applying with their clients. </a:t>
            </a:r>
          </a:p>
          <a:p>
            <a:pPr algn="l" fontAlgn="base"/>
            <a:endParaRPr lang="en-CA" b="0" i="0" dirty="0">
              <a:solidFill>
                <a:srgbClr val="000000"/>
              </a:solidFill>
              <a:effectLst/>
              <a:latin typeface="garamond-premier-pro"/>
            </a:endParaRPr>
          </a:p>
          <a:p>
            <a:pPr algn="l" fontAlgn="base"/>
            <a:r>
              <a:rPr lang="en-CA" b="0" i="0" dirty="0">
                <a:solidFill>
                  <a:srgbClr val="F90A4A"/>
                </a:solidFill>
                <a:effectLst/>
                <a:latin typeface="garamond-premier-pro"/>
              </a:rPr>
              <a:t>Sustainability reporting </a:t>
            </a:r>
            <a:r>
              <a:rPr lang="en-CA" b="0" i="1" dirty="0">
                <a:solidFill>
                  <a:srgbClr val="F90A4A"/>
                </a:solidFill>
                <a:effectLst/>
                <a:latin typeface="garamond-premier-pro"/>
              </a:rPr>
              <a:t>should</a:t>
            </a:r>
            <a:r>
              <a:rPr lang="en-CA" b="0" i="0" dirty="0">
                <a:solidFill>
                  <a:srgbClr val="F90A4A"/>
                </a:solidFill>
                <a:effectLst/>
                <a:latin typeface="garamond-premier-pro"/>
              </a:rPr>
              <a:t> be a natural extension of action – to ensure the authenticity of insights provided to shareholders and other stakeholders, and to ensure that the data being gathered is of value for internal managers. </a:t>
            </a:r>
            <a:r>
              <a:rPr lang="en-CA" b="1" i="0" dirty="0">
                <a:solidFill>
                  <a:srgbClr val="F90A4A"/>
                </a:solidFill>
                <a:effectLst/>
                <a:latin typeface="garamond-premier-pro"/>
              </a:rPr>
              <a:t>It is this relationship that turns the costs of reporting into an investment in effective risk management.</a:t>
            </a:r>
            <a:r>
              <a:rPr lang="en-CA" b="0" i="0" dirty="0">
                <a:solidFill>
                  <a:srgbClr val="F90A4A"/>
                </a:solidFill>
                <a:effectLst/>
                <a:latin typeface="garamond-premier-pro"/>
              </a:rPr>
              <a:t> If a hundred interpretations of the ESRS now emerge, that prize will be lost.</a:t>
            </a:r>
          </a:p>
          <a:p>
            <a:pPr algn="l" fontAlgn="base"/>
            <a:endParaRPr lang="en-CA" b="0" i="0" dirty="0">
              <a:solidFill>
                <a:srgbClr val="F90A4A"/>
              </a:solidFill>
              <a:effectLst/>
              <a:latin typeface="garamond-premier-pro"/>
            </a:endParaRPr>
          </a:p>
          <a:p>
            <a:pPr algn="l" fontAlgn="base"/>
            <a:endParaRPr lang="en-CA" b="0" i="0" dirty="0">
              <a:solidFill>
                <a:srgbClr val="F90A4A"/>
              </a:solidFill>
              <a:effectLst/>
              <a:latin typeface="garamond-premier-pro"/>
            </a:endParaRPr>
          </a:p>
          <a:p>
            <a:r>
              <a:rPr lang="en-US" dirty="0"/>
              <a:t>2) how has materiality evolved over time? </a:t>
            </a:r>
          </a:p>
          <a:p>
            <a:endParaRPr lang="en-US" dirty="0"/>
          </a:p>
          <a:p>
            <a:pPr marL="171450" indent="-171450">
              <a:buFont typeface="Arial" panose="020B0604020202020204" pitchFamily="34" charset="0"/>
              <a:buChar char="•"/>
            </a:pPr>
            <a:r>
              <a:rPr lang="en-US" dirty="0"/>
              <a:t>Fundamentally, something that is “material” is very important or of great consequence, it can influence a decision.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what is “important” </a:t>
            </a:r>
            <a:r>
              <a:rPr lang="en-US" b="1" dirty="0"/>
              <a:t>always</a:t>
            </a:r>
            <a:r>
              <a:rPr lang="en-US" dirty="0"/>
              <a:t> </a:t>
            </a:r>
            <a:r>
              <a:rPr lang="en-US" b="1" dirty="0"/>
              <a:t>depends on the choice of a particular audience or goal </a:t>
            </a:r>
            <a:r>
              <a:rPr lang="en-CA" b="1" i="0" dirty="0">
                <a:solidFill>
                  <a:srgbClr val="4C4C4C"/>
                </a:solidFill>
                <a:effectLst/>
                <a:latin typeface="Open Sans" panose="020B0606030504020204" pitchFamily="34" charset="0"/>
              </a:rPr>
              <a:t>for which things are then judged more or less important.</a:t>
            </a:r>
            <a:endParaRPr lang="en-US" b="1" dirty="0"/>
          </a:p>
          <a:p>
            <a:pPr marL="171450" indent="-171450">
              <a:buFont typeface="Arial" panose="020B0604020202020204" pitchFamily="34" charset="0"/>
              <a:buChar char="•"/>
            </a:pPr>
            <a:r>
              <a:rPr lang="en-US" dirty="0"/>
              <a:t>Traditionally, the audience has been shareholders, but the audience can be much broader. </a:t>
            </a:r>
          </a:p>
          <a:p>
            <a:pPr marL="171450" indent="-171450">
              <a:buFont typeface="Arial" panose="020B0604020202020204" pitchFamily="34" charset="0"/>
              <a:buChar char="•"/>
            </a:pPr>
            <a:r>
              <a:rPr lang="en-US" dirty="0"/>
              <a:t>The </a:t>
            </a:r>
            <a:r>
              <a:rPr lang="en-US" b="1" dirty="0"/>
              <a:t>goal</a:t>
            </a:r>
            <a:r>
              <a:rPr lang="en-US" dirty="0"/>
              <a:t> behind what gets identified as material also matters; it can be profit-making alone, or </a:t>
            </a:r>
            <a:r>
              <a:rPr lang="en-CA" b="0" i="0" dirty="0">
                <a:solidFill>
                  <a:srgbClr val="4C4C4C"/>
                </a:solidFill>
                <a:effectLst/>
                <a:latin typeface="Open Sans" panose="020B0606030504020204" pitchFamily="34" charset="0"/>
              </a:rPr>
              <a:t>decisions of an investor more widely,</a:t>
            </a:r>
            <a:r>
              <a:rPr lang="en-US" dirty="0"/>
              <a:t> but it can also expand to societal welfare.</a:t>
            </a:r>
          </a:p>
          <a:p>
            <a:pPr marL="171450" indent="-171450">
              <a:buFont typeface="Arial" panose="020B0604020202020204" pitchFamily="34" charset="0"/>
              <a:buChar char="•"/>
            </a:pPr>
            <a:r>
              <a:rPr lang="en-US" dirty="0"/>
              <a:t>So financial materiality has long focused on shareholders and profit-making as the main goal. </a:t>
            </a:r>
          </a:p>
          <a:p>
            <a:pPr marL="171450" indent="-171450">
              <a:buFont typeface="Arial" panose="020B0604020202020204" pitchFamily="34" charset="0"/>
              <a:buChar char="•"/>
            </a:pPr>
            <a:r>
              <a:rPr lang="en-US" dirty="0"/>
              <a:t>And in the last 25 years or so, especially in the last decade, we’ve seen a growth in sustainability reporting, with a focus on matters that reflect an organization’s impacts on people, planet and the economy. So a broader audience and a broader goal than financial materiality. But still a changing audience or goal. Materiality as something that </a:t>
            </a:r>
            <a:r>
              <a:rPr lang="en-US" b="1" dirty="0"/>
              <a:t>varies</a:t>
            </a:r>
            <a:r>
              <a:rPr lang="en-US" dirty="0"/>
              <a:t>, that’s somewhat </a:t>
            </a:r>
            <a:r>
              <a:rPr lang="en-US" b="1" dirty="0"/>
              <a:t>unpredictable</a:t>
            </a:r>
            <a:r>
              <a:rPr lang="en-US" dirty="0"/>
              <a:t>. </a:t>
            </a:r>
          </a:p>
          <a:p>
            <a:pPr algn="l" fontAlgn="base"/>
            <a:endParaRPr lang="en-CA" b="0" i="0" dirty="0">
              <a:solidFill>
                <a:srgbClr val="F90A4A"/>
              </a:solidFill>
              <a:effectLst/>
              <a:latin typeface="garamond-premier-pro"/>
            </a:endParaRPr>
          </a:p>
          <a:p>
            <a:pPr algn="l" fontAlgn="base"/>
            <a:endParaRPr lang="en-CA" b="0" i="0" dirty="0">
              <a:solidFill>
                <a:srgbClr val="F90A4A"/>
              </a:solidFill>
              <a:effectLst/>
              <a:latin typeface="garamond-premier-pro"/>
            </a:endParaRPr>
          </a:p>
          <a:p>
            <a:endParaRPr lang="en-US" dirty="0"/>
          </a:p>
        </p:txBody>
      </p:sp>
      <p:sp>
        <p:nvSpPr>
          <p:cNvPr id="4" name="Slide Number Placeholder 3"/>
          <p:cNvSpPr>
            <a:spLocks noGrp="1"/>
          </p:cNvSpPr>
          <p:nvPr>
            <p:ph type="sldNum" sz="quarter" idx="5"/>
          </p:nvPr>
        </p:nvSpPr>
        <p:spPr/>
        <p:txBody>
          <a:bodyPr/>
          <a:lstStyle/>
          <a:p>
            <a:fld id="{A983EE0D-B1D9-6D4B-BDFB-30BDCD5E4CE7}" type="slidenum">
              <a:rPr lang="en-US" smtClean="0"/>
              <a:t>18</a:t>
            </a:fld>
            <a:endParaRPr lang="en-US"/>
          </a:p>
        </p:txBody>
      </p:sp>
    </p:spTree>
    <p:extLst>
      <p:ext uri="{BB962C8B-B14F-4D97-AF65-F5344CB8AC3E}">
        <p14:creationId xmlns:p14="http://schemas.microsoft.com/office/powerpoint/2010/main" val="2481929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789AF-E876-46E0-8C2A-AEFF83371A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2F47393-9B57-431A-A42D-1457002A12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F896644-B031-4232-9C27-23D97B468A1E}"/>
              </a:ext>
            </a:extLst>
          </p:cNvPr>
          <p:cNvSpPr>
            <a:spLocks noGrp="1"/>
          </p:cNvSpPr>
          <p:nvPr>
            <p:ph type="dt" sz="half" idx="10"/>
          </p:nvPr>
        </p:nvSpPr>
        <p:spPr/>
        <p:txBody>
          <a:bodyPr/>
          <a:lstStyle/>
          <a:p>
            <a:fld id="{CD8BCE24-6370-4685-94B2-256C3DD98E0F}" type="datetimeFigureOut">
              <a:rPr lang="en-AU" smtClean="0"/>
              <a:t>14/11/2024</a:t>
            </a:fld>
            <a:endParaRPr lang="en-AU"/>
          </a:p>
        </p:txBody>
      </p:sp>
      <p:sp>
        <p:nvSpPr>
          <p:cNvPr id="5" name="Footer Placeholder 4">
            <a:extLst>
              <a:ext uri="{FF2B5EF4-FFF2-40B4-BE49-F238E27FC236}">
                <a16:creationId xmlns:a16="http://schemas.microsoft.com/office/drawing/2014/main" id="{4F24EA7A-108D-4F49-87F5-8E89AAF4ADE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A16798F-A311-49A7-9E75-0453A8BCB830}"/>
              </a:ext>
            </a:extLst>
          </p:cNvPr>
          <p:cNvSpPr>
            <a:spLocks noGrp="1"/>
          </p:cNvSpPr>
          <p:nvPr>
            <p:ph type="sldNum" sz="quarter" idx="12"/>
          </p:nvPr>
        </p:nvSpPr>
        <p:spPr/>
        <p:txBody>
          <a:bodyPr/>
          <a:lstStyle/>
          <a:p>
            <a:fld id="{1781746C-879D-4BFD-8CAE-BA98F43DF304}" type="slidenum">
              <a:rPr lang="en-AU" smtClean="0"/>
              <a:t>‹#›</a:t>
            </a:fld>
            <a:endParaRPr lang="en-AU"/>
          </a:p>
        </p:txBody>
      </p:sp>
    </p:spTree>
    <p:extLst>
      <p:ext uri="{BB962C8B-B14F-4D97-AF65-F5344CB8AC3E}">
        <p14:creationId xmlns:p14="http://schemas.microsoft.com/office/powerpoint/2010/main" val="912358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B5023-A2DE-4B93-B9F0-DC3E856E3060}"/>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817FCD2-1B2C-4C65-8902-AECE2B2508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0414222-7AF8-4297-9DD0-BDAF6446A9E5}"/>
              </a:ext>
            </a:extLst>
          </p:cNvPr>
          <p:cNvSpPr>
            <a:spLocks noGrp="1"/>
          </p:cNvSpPr>
          <p:nvPr>
            <p:ph type="dt" sz="half" idx="10"/>
          </p:nvPr>
        </p:nvSpPr>
        <p:spPr/>
        <p:txBody>
          <a:bodyPr/>
          <a:lstStyle/>
          <a:p>
            <a:fld id="{CD8BCE24-6370-4685-94B2-256C3DD98E0F}" type="datetimeFigureOut">
              <a:rPr lang="en-AU" smtClean="0"/>
              <a:t>14/11/2024</a:t>
            </a:fld>
            <a:endParaRPr lang="en-AU"/>
          </a:p>
        </p:txBody>
      </p:sp>
      <p:sp>
        <p:nvSpPr>
          <p:cNvPr id="5" name="Footer Placeholder 4">
            <a:extLst>
              <a:ext uri="{FF2B5EF4-FFF2-40B4-BE49-F238E27FC236}">
                <a16:creationId xmlns:a16="http://schemas.microsoft.com/office/drawing/2014/main" id="{7A08A704-CE30-4608-A8B6-5493269F4ED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7D45631-1AA6-4CD4-8429-E0B3E152A429}"/>
              </a:ext>
            </a:extLst>
          </p:cNvPr>
          <p:cNvSpPr>
            <a:spLocks noGrp="1"/>
          </p:cNvSpPr>
          <p:nvPr>
            <p:ph type="sldNum" sz="quarter" idx="12"/>
          </p:nvPr>
        </p:nvSpPr>
        <p:spPr/>
        <p:txBody>
          <a:bodyPr/>
          <a:lstStyle/>
          <a:p>
            <a:fld id="{1781746C-879D-4BFD-8CAE-BA98F43DF304}" type="slidenum">
              <a:rPr lang="en-AU" smtClean="0"/>
              <a:t>‹#›</a:t>
            </a:fld>
            <a:endParaRPr lang="en-AU"/>
          </a:p>
        </p:txBody>
      </p:sp>
    </p:spTree>
    <p:extLst>
      <p:ext uri="{BB962C8B-B14F-4D97-AF65-F5344CB8AC3E}">
        <p14:creationId xmlns:p14="http://schemas.microsoft.com/office/powerpoint/2010/main" val="3788138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BAA5AF-A716-4074-B2F1-21AE9786B6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AFE0ED4-F86C-4F9C-BE3D-BF7228DC7F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5E7B34E-2156-445E-ADD6-D38A0BA3B507}"/>
              </a:ext>
            </a:extLst>
          </p:cNvPr>
          <p:cNvSpPr>
            <a:spLocks noGrp="1"/>
          </p:cNvSpPr>
          <p:nvPr>
            <p:ph type="dt" sz="half" idx="10"/>
          </p:nvPr>
        </p:nvSpPr>
        <p:spPr/>
        <p:txBody>
          <a:bodyPr/>
          <a:lstStyle/>
          <a:p>
            <a:fld id="{CD8BCE24-6370-4685-94B2-256C3DD98E0F}" type="datetimeFigureOut">
              <a:rPr lang="en-AU" smtClean="0"/>
              <a:t>14/11/2024</a:t>
            </a:fld>
            <a:endParaRPr lang="en-AU"/>
          </a:p>
        </p:txBody>
      </p:sp>
      <p:sp>
        <p:nvSpPr>
          <p:cNvPr id="5" name="Footer Placeholder 4">
            <a:extLst>
              <a:ext uri="{FF2B5EF4-FFF2-40B4-BE49-F238E27FC236}">
                <a16:creationId xmlns:a16="http://schemas.microsoft.com/office/drawing/2014/main" id="{D6D55421-F7F8-48CC-99D3-59DDD7BCFC5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76A1326-4DB9-49F6-BDA4-ABC3FD32BF45}"/>
              </a:ext>
            </a:extLst>
          </p:cNvPr>
          <p:cNvSpPr>
            <a:spLocks noGrp="1"/>
          </p:cNvSpPr>
          <p:nvPr>
            <p:ph type="sldNum" sz="quarter" idx="12"/>
          </p:nvPr>
        </p:nvSpPr>
        <p:spPr/>
        <p:txBody>
          <a:bodyPr/>
          <a:lstStyle/>
          <a:p>
            <a:fld id="{1781746C-879D-4BFD-8CAE-BA98F43DF304}" type="slidenum">
              <a:rPr lang="en-AU" smtClean="0"/>
              <a:t>‹#›</a:t>
            </a:fld>
            <a:endParaRPr lang="en-AU"/>
          </a:p>
        </p:txBody>
      </p:sp>
    </p:spTree>
    <p:extLst>
      <p:ext uri="{BB962C8B-B14F-4D97-AF65-F5344CB8AC3E}">
        <p14:creationId xmlns:p14="http://schemas.microsoft.com/office/powerpoint/2010/main" val="1108704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Title Slide 3">
    <p:spTree>
      <p:nvGrpSpPr>
        <p:cNvPr id="1" name=""/>
        <p:cNvGrpSpPr/>
        <p:nvPr/>
      </p:nvGrpSpPr>
      <p:grpSpPr>
        <a:xfrm>
          <a:off x="0" y="0"/>
          <a:ext cx="0" cy="0"/>
          <a:chOff x="0" y="0"/>
          <a:chExt cx="0" cy="0"/>
        </a:xfrm>
      </p:grpSpPr>
      <p:pic>
        <p:nvPicPr>
          <p:cNvPr id="7" name="Picture 6" descr="A hand holding a compass&#10;&#10;Description automatically generated">
            <a:extLst>
              <a:ext uri="{FF2B5EF4-FFF2-40B4-BE49-F238E27FC236}">
                <a16:creationId xmlns:a16="http://schemas.microsoft.com/office/drawing/2014/main" id="{C2B073AA-5A99-2D04-1FCC-684E54BF7499}"/>
              </a:ext>
            </a:extLst>
          </p:cNvPr>
          <p:cNvPicPr>
            <a:picLocks noChangeAspect="1"/>
          </p:cNvPicPr>
          <p:nvPr userDrawn="1"/>
        </p:nvPicPr>
        <p:blipFill>
          <a:blip r:embed="rId2"/>
          <a:stretch>
            <a:fillRect/>
          </a:stretch>
        </p:blipFill>
        <p:spPr>
          <a:xfrm>
            <a:off x="-2846124" y="-4"/>
            <a:ext cx="10278068" cy="6852045"/>
          </a:xfrm>
          <a:prstGeom prst="rect">
            <a:avLst/>
          </a:prstGeom>
        </p:spPr>
      </p:pic>
      <p:grpSp>
        <p:nvGrpSpPr>
          <p:cNvPr id="8" name="Group 7">
            <a:extLst>
              <a:ext uri="{FF2B5EF4-FFF2-40B4-BE49-F238E27FC236}">
                <a16:creationId xmlns:a16="http://schemas.microsoft.com/office/drawing/2014/main" id="{20F9D083-FD4D-0F46-B799-DE2B0FD05AA6}"/>
              </a:ext>
            </a:extLst>
          </p:cNvPr>
          <p:cNvGrpSpPr/>
          <p:nvPr userDrawn="1"/>
        </p:nvGrpSpPr>
        <p:grpSpPr>
          <a:xfrm>
            <a:off x="3017520" y="-4"/>
            <a:ext cx="8318500" cy="6858004"/>
            <a:chOff x="3200400" y="-4"/>
            <a:chExt cx="8318500" cy="6858004"/>
          </a:xfrm>
        </p:grpSpPr>
        <p:sp>
          <p:nvSpPr>
            <p:cNvPr id="9" name="Freeform 8">
              <a:extLst>
                <a:ext uri="{FF2B5EF4-FFF2-40B4-BE49-F238E27FC236}">
                  <a16:creationId xmlns:a16="http://schemas.microsoft.com/office/drawing/2014/main" id="{186D90ED-CA7B-344C-8402-1DE9CABC1F40}"/>
                </a:ext>
              </a:extLst>
            </p:cNvPr>
            <p:cNvSpPr/>
            <p:nvPr userDrawn="1"/>
          </p:nvSpPr>
          <p:spPr>
            <a:xfrm flipH="1" flipV="1">
              <a:off x="3200400" y="-4"/>
              <a:ext cx="7504597" cy="6858004"/>
            </a:xfrm>
            <a:custGeom>
              <a:avLst/>
              <a:gdLst>
                <a:gd name="connsiteX0" fmla="*/ 4032738 w 7504597"/>
                <a:gd name="connsiteY0" fmla="*/ 6858004 h 6858004"/>
                <a:gd name="connsiteX1" fmla="*/ 0 w 7504597"/>
                <a:gd name="connsiteY1" fmla="*/ 6858004 h 6858004"/>
                <a:gd name="connsiteX2" fmla="*/ 0 w 7504597"/>
                <a:gd name="connsiteY2" fmla="*/ 0 h 6858004"/>
                <a:gd name="connsiteX3" fmla="*/ 7504597 w 7504597"/>
                <a:gd name="connsiteY3" fmla="*/ 0 h 6858004"/>
              </a:gdLst>
              <a:ahLst/>
              <a:cxnLst>
                <a:cxn ang="0">
                  <a:pos x="connsiteX0" y="connsiteY0"/>
                </a:cxn>
                <a:cxn ang="0">
                  <a:pos x="connsiteX1" y="connsiteY1"/>
                </a:cxn>
                <a:cxn ang="0">
                  <a:pos x="connsiteX2" y="connsiteY2"/>
                </a:cxn>
                <a:cxn ang="0">
                  <a:pos x="connsiteX3" y="connsiteY3"/>
                </a:cxn>
              </a:cxnLst>
              <a:rect l="l" t="t" r="r" b="b"/>
              <a:pathLst>
                <a:path w="7504597" h="6858004">
                  <a:moveTo>
                    <a:pt x="4032738" y="6858004"/>
                  </a:moveTo>
                  <a:lnTo>
                    <a:pt x="0" y="6858004"/>
                  </a:lnTo>
                  <a:lnTo>
                    <a:pt x="0" y="0"/>
                  </a:lnTo>
                  <a:lnTo>
                    <a:pt x="7504597" y="0"/>
                  </a:lnTo>
                  <a:close/>
                </a:path>
              </a:pathLst>
            </a:custGeom>
            <a:solidFill>
              <a:srgbClr val="371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 name="Freeform 9">
              <a:extLst>
                <a:ext uri="{FF2B5EF4-FFF2-40B4-BE49-F238E27FC236}">
                  <a16:creationId xmlns:a16="http://schemas.microsoft.com/office/drawing/2014/main" id="{2E15C5AF-C96F-2648-99B2-1A5B7FE4A2C1}"/>
                </a:ext>
              </a:extLst>
            </p:cNvPr>
            <p:cNvSpPr/>
            <p:nvPr userDrawn="1"/>
          </p:nvSpPr>
          <p:spPr>
            <a:xfrm flipH="1" flipV="1">
              <a:off x="3925282" y="5959"/>
              <a:ext cx="7593618" cy="6852041"/>
            </a:xfrm>
            <a:custGeom>
              <a:avLst/>
              <a:gdLst>
                <a:gd name="connsiteX0" fmla="*/ 0 w 7593618"/>
                <a:gd name="connsiteY0" fmla="*/ 0 h 6858001"/>
                <a:gd name="connsiteX1" fmla="*/ 7593618 w 7593618"/>
                <a:gd name="connsiteY1" fmla="*/ 0 h 6858001"/>
                <a:gd name="connsiteX2" fmla="*/ 4032738 w 7593618"/>
                <a:gd name="connsiteY2" fmla="*/ 6858001 h 6858001"/>
                <a:gd name="connsiteX3" fmla="*/ 0 w 7593618"/>
                <a:gd name="connsiteY3" fmla="*/ 6858001 h 6858001"/>
                <a:gd name="connsiteX4" fmla="*/ 0 w 7593618"/>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3618" h="6858001">
                  <a:moveTo>
                    <a:pt x="0" y="0"/>
                  </a:moveTo>
                  <a:lnTo>
                    <a:pt x="7593618" y="0"/>
                  </a:lnTo>
                  <a:lnTo>
                    <a:pt x="4032738" y="6858001"/>
                  </a:lnTo>
                  <a:lnTo>
                    <a:pt x="0" y="6858001"/>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a:extLst>
              <a:ext uri="{FF2B5EF4-FFF2-40B4-BE49-F238E27FC236}">
                <a16:creationId xmlns:a16="http://schemas.microsoft.com/office/drawing/2014/main" id="{1AF4E71C-6EBC-4747-A01F-8258B8ABCBCD}"/>
              </a:ext>
            </a:extLst>
          </p:cNvPr>
          <p:cNvSpPr/>
          <p:nvPr userDrawn="1"/>
        </p:nvSpPr>
        <p:spPr>
          <a:xfrm flipH="1" flipV="1">
            <a:off x="4598382" y="0"/>
            <a:ext cx="7593618" cy="6858000"/>
          </a:xfrm>
          <a:custGeom>
            <a:avLst/>
            <a:gdLst>
              <a:gd name="connsiteX0" fmla="*/ 0 w 7593618"/>
              <a:gd name="connsiteY0" fmla="*/ 0 h 6858001"/>
              <a:gd name="connsiteX1" fmla="*/ 7593618 w 7593618"/>
              <a:gd name="connsiteY1" fmla="*/ 0 h 6858001"/>
              <a:gd name="connsiteX2" fmla="*/ 4032738 w 7593618"/>
              <a:gd name="connsiteY2" fmla="*/ 6858001 h 6858001"/>
              <a:gd name="connsiteX3" fmla="*/ 0 w 7593618"/>
              <a:gd name="connsiteY3" fmla="*/ 6858001 h 6858001"/>
              <a:gd name="connsiteX4" fmla="*/ 0 w 7593618"/>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3618" h="6858001">
                <a:moveTo>
                  <a:pt x="0" y="0"/>
                </a:moveTo>
                <a:lnTo>
                  <a:pt x="7593618" y="0"/>
                </a:lnTo>
                <a:lnTo>
                  <a:pt x="4032738" y="6858001"/>
                </a:lnTo>
                <a:lnTo>
                  <a:pt x="0" y="6858001"/>
                </a:lnTo>
                <a:lnTo>
                  <a:pt x="0" y="0"/>
                </a:lnTo>
                <a:close/>
              </a:path>
            </a:pathLst>
          </a:custGeom>
          <a:solidFill>
            <a:srgbClr val="C50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2C8C19E-8320-C84C-89E2-D13FC2FCC2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00" y="5898861"/>
            <a:ext cx="2012950" cy="914977"/>
          </a:xfrm>
          <a:prstGeom prst="rect">
            <a:avLst/>
          </a:prstGeom>
        </p:spPr>
      </p:pic>
      <p:sp>
        <p:nvSpPr>
          <p:cNvPr id="13" name="TextBox 12">
            <a:extLst>
              <a:ext uri="{FF2B5EF4-FFF2-40B4-BE49-F238E27FC236}">
                <a16:creationId xmlns:a16="http://schemas.microsoft.com/office/drawing/2014/main" id="{B837AF52-BD60-FF4E-B0FE-08BE9E78D25A}"/>
              </a:ext>
            </a:extLst>
          </p:cNvPr>
          <p:cNvSpPr txBox="1"/>
          <p:nvPr userDrawn="1"/>
        </p:nvSpPr>
        <p:spPr>
          <a:xfrm>
            <a:off x="4886861" y="6476266"/>
            <a:ext cx="5635256" cy="261610"/>
          </a:xfrm>
          <a:prstGeom prst="rect">
            <a:avLst/>
          </a:prstGeom>
          <a:noFill/>
        </p:spPr>
        <p:txBody>
          <a:bodyPr wrap="square" rtlCol="0">
            <a:spAutoFit/>
          </a:bodyPr>
          <a:lstStyle/>
          <a:p>
            <a:pPr fontAlgn="base"/>
            <a:r>
              <a:rPr lang="en-US" sz="1050" b="1" i="0" kern="1200" cap="all" dirty="0">
                <a:solidFill>
                  <a:schemeClr val="bg1"/>
                </a:solidFill>
                <a:effectLst/>
                <a:latin typeface="Arial" panose="020B0604020202020204" pitchFamily="34" charset="0"/>
                <a:ea typeface="+mn-ea"/>
                <a:cs typeface="Arial" panose="020B0604020202020204" pitchFamily="34" charset="0"/>
              </a:rPr>
              <a:t>THE LEADING CENTER OF EXPERTISE ON THE UN GUIDING PRINCIPLES</a:t>
            </a:r>
          </a:p>
        </p:txBody>
      </p:sp>
      <p:sp>
        <p:nvSpPr>
          <p:cNvPr id="14" name="Title 1">
            <a:extLst>
              <a:ext uri="{FF2B5EF4-FFF2-40B4-BE49-F238E27FC236}">
                <a16:creationId xmlns:a16="http://schemas.microsoft.com/office/drawing/2014/main" id="{245DF65A-9F15-4E44-A769-88B0E3565647}"/>
              </a:ext>
            </a:extLst>
          </p:cNvPr>
          <p:cNvSpPr>
            <a:spLocks noGrp="1"/>
          </p:cNvSpPr>
          <p:nvPr>
            <p:ph type="title" hasCustomPrompt="1"/>
          </p:nvPr>
        </p:nvSpPr>
        <p:spPr>
          <a:xfrm>
            <a:off x="6718300" y="190709"/>
            <a:ext cx="5181600" cy="703309"/>
          </a:xfrm>
          <a:prstGeom prst="rect">
            <a:avLst/>
          </a:prstGeom>
        </p:spPr>
        <p:txBody>
          <a:bodyPr/>
          <a:lstStyle>
            <a:lvl1pPr algn="r">
              <a:defRPr sz="4400" b="1" i="0">
                <a:solidFill>
                  <a:schemeClr val="bg1"/>
                </a:solidFill>
                <a:latin typeface="Garamond" panose="02020404030301010803" pitchFamily="18" charset="0"/>
                <a:cs typeface="Arial" panose="020B0604020202020204" pitchFamily="34" charset="0"/>
              </a:defRPr>
            </a:lvl1pPr>
          </a:lstStyle>
          <a:p>
            <a:r>
              <a:rPr lang="en-US" dirty="0"/>
              <a:t>Title Slide Text</a:t>
            </a:r>
          </a:p>
        </p:txBody>
      </p:sp>
      <p:sp>
        <p:nvSpPr>
          <p:cNvPr id="16" name="Subtitle 2">
            <a:extLst>
              <a:ext uri="{FF2B5EF4-FFF2-40B4-BE49-F238E27FC236}">
                <a16:creationId xmlns:a16="http://schemas.microsoft.com/office/drawing/2014/main" id="{291EB35E-74D4-F548-A3F5-556EF03526AB}"/>
              </a:ext>
            </a:extLst>
          </p:cNvPr>
          <p:cNvSpPr>
            <a:spLocks noGrp="1"/>
          </p:cNvSpPr>
          <p:nvPr>
            <p:ph type="subTitle" idx="1" hasCustomPrompt="1"/>
          </p:nvPr>
        </p:nvSpPr>
        <p:spPr>
          <a:xfrm>
            <a:off x="6718554" y="894018"/>
            <a:ext cx="5181346" cy="694610"/>
          </a:xfrm>
          <a:prstGeom prst="rect">
            <a:avLst/>
          </a:prstGeom>
        </p:spPr>
        <p:txBody>
          <a:bodyPr/>
          <a:lstStyle>
            <a:lvl1pPr marL="0" indent="0" algn="r">
              <a:buNone/>
              <a:defRPr sz="4400" b="1" i="0">
                <a:solidFill>
                  <a:schemeClr val="bg1"/>
                </a:solidFill>
                <a:latin typeface="Garamond" panose="020204040303010108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Slide Text</a:t>
            </a:r>
          </a:p>
        </p:txBody>
      </p:sp>
      <p:sp>
        <p:nvSpPr>
          <p:cNvPr id="3" name="Text Placeholder 2">
            <a:extLst>
              <a:ext uri="{FF2B5EF4-FFF2-40B4-BE49-F238E27FC236}">
                <a16:creationId xmlns:a16="http://schemas.microsoft.com/office/drawing/2014/main" id="{CF591163-FC5B-4743-87DA-0B845EA7411F}"/>
              </a:ext>
            </a:extLst>
          </p:cNvPr>
          <p:cNvSpPr>
            <a:spLocks noGrp="1"/>
          </p:cNvSpPr>
          <p:nvPr>
            <p:ph type="body" sz="quarter" idx="11" hasCustomPrompt="1"/>
          </p:nvPr>
        </p:nvSpPr>
        <p:spPr>
          <a:xfrm>
            <a:off x="8196263" y="2291937"/>
            <a:ext cx="3703637" cy="392112"/>
          </a:xfrm>
          <a:prstGeom prst="rect">
            <a:avLst/>
          </a:prstGeom>
        </p:spPr>
        <p:txBody>
          <a:bodyPr/>
          <a:lstStyle>
            <a:lvl1pPr marL="0" indent="0">
              <a:buNone/>
              <a:defRPr sz="1400" b="1" i="1">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COMPANY NAME | DATE</a:t>
            </a:r>
          </a:p>
        </p:txBody>
      </p:sp>
      <p:sp>
        <p:nvSpPr>
          <p:cNvPr id="4" name="Text Placeholder 3">
            <a:extLst>
              <a:ext uri="{FF2B5EF4-FFF2-40B4-BE49-F238E27FC236}">
                <a16:creationId xmlns:a16="http://schemas.microsoft.com/office/drawing/2014/main" id="{1DC5FC00-3F70-3A45-B808-8DAF0E412B81}"/>
              </a:ext>
            </a:extLst>
          </p:cNvPr>
          <p:cNvSpPr>
            <a:spLocks noGrp="1"/>
          </p:cNvSpPr>
          <p:nvPr>
            <p:ph type="body" sz="quarter" idx="12" hasCustomPrompt="1"/>
          </p:nvPr>
        </p:nvSpPr>
        <p:spPr>
          <a:xfrm>
            <a:off x="6718300" y="1614489"/>
            <a:ext cx="5181600" cy="508000"/>
          </a:xfrm>
          <a:prstGeom prst="rect">
            <a:avLst/>
          </a:prstGeom>
        </p:spPr>
        <p:txBody>
          <a:bodyPr/>
          <a:lstStyle>
            <a:lvl1pPr marL="0" indent="0" algn="r">
              <a:buNone/>
              <a:defRPr sz="1900" b="1">
                <a:solidFill>
                  <a:schemeClr val="bg1"/>
                </a:solidFill>
              </a:defRPr>
            </a:lvl1pPr>
          </a:lstStyle>
          <a:p>
            <a:pPr lvl="0"/>
            <a:r>
              <a:rPr lang="en-US" dirty="0"/>
              <a:t>SUBTITLE</a:t>
            </a:r>
          </a:p>
        </p:txBody>
      </p:sp>
    </p:spTree>
    <p:extLst>
      <p:ext uri="{BB962C8B-B14F-4D97-AF65-F5344CB8AC3E}">
        <p14:creationId xmlns:p14="http://schemas.microsoft.com/office/powerpoint/2010/main" val="2816210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s 1 - Title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9DFECF-26E5-D441-A96D-7DD373D512FB}"/>
              </a:ext>
            </a:extLst>
          </p:cNvPr>
          <p:cNvSpPr/>
          <p:nvPr userDrawn="1"/>
        </p:nvSpPr>
        <p:spPr>
          <a:xfrm>
            <a:off x="0" y="6336632"/>
            <a:ext cx="12192000" cy="521368"/>
          </a:xfrm>
          <a:prstGeom prst="rect">
            <a:avLst/>
          </a:prstGeom>
          <a:solidFill>
            <a:srgbClr val="C5093B"/>
          </a:solidFill>
          <a:ln>
            <a:solidFill>
              <a:srgbClr val="C50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C5477E0-8F5B-9D41-80CD-4C73D4E0C3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474" y="6336632"/>
            <a:ext cx="1151021" cy="523191"/>
          </a:xfrm>
          <a:prstGeom prst="rect">
            <a:avLst/>
          </a:prstGeom>
        </p:spPr>
      </p:pic>
      <p:sp>
        <p:nvSpPr>
          <p:cNvPr id="9" name="Rectangle 8">
            <a:extLst>
              <a:ext uri="{FF2B5EF4-FFF2-40B4-BE49-F238E27FC236}">
                <a16:creationId xmlns:a16="http://schemas.microsoft.com/office/drawing/2014/main" id="{EC19665D-2F78-F445-A7C7-3406BB4663D4}"/>
              </a:ext>
            </a:extLst>
          </p:cNvPr>
          <p:cNvSpPr/>
          <p:nvPr userDrawn="1"/>
        </p:nvSpPr>
        <p:spPr>
          <a:xfrm>
            <a:off x="0" y="0"/>
            <a:ext cx="12192001" cy="6336632"/>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E9F2818-F88B-1346-B6AF-846655BA27F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464274" y="0"/>
            <a:ext cx="1840615" cy="718437"/>
          </a:xfrm>
          <a:prstGeom prst="rect">
            <a:avLst/>
          </a:prstGeom>
        </p:spPr>
      </p:pic>
      <p:pic>
        <p:nvPicPr>
          <p:cNvPr id="11" name="Picture 10">
            <a:extLst>
              <a:ext uri="{FF2B5EF4-FFF2-40B4-BE49-F238E27FC236}">
                <a16:creationId xmlns:a16="http://schemas.microsoft.com/office/drawing/2014/main" id="{EDEB9B00-399A-3445-B037-C2BDD8495FC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2"/>
          <a:stretch/>
        </p:blipFill>
        <p:spPr>
          <a:xfrm>
            <a:off x="9338731" y="0"/>
            <a:ext cx="1743659" cy="1037792"/>
          </a:xfrm>
          <a:prstGeom prst="rect">
            <a:avLst/>
          </a:prstGeom>
        </p:spPr>
      </p:pic>
      <p:sp>
        <p:nvSpPr>
          <p:cNvPr id="4" name="Text Placeholder 5">
            <a:extLst>
              <a:ext uri="{FF2B5EF4-FFF2-40B4-BE49-F238E27FC236}">
                <a16:creationId xmlns:a16="http://schemas.microsoft.com/office/drawing/2014/main" id="{D385D82F-CB3B-4C4C-8E07-939E6753D9A2}"/>
              </a:ext>
            </a:extLst>
          </p:cNvPr>
          <p:cNvSpPr>
            <a:spLocks noGrp="1"/>
          </p:cNvSpPr>
          <p:nvPr>
            <p:ph type="body" sz="quarter" idx="11" hasCustomPrompt="1"/>
          </p:nvPr>
        </p:nvSpPr>
        <p:spPr>
          <a:xfrm>
            <a:off x="534648" y="1425375"/>
            <a:ext cx="4758712" cy="30480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2000" i="1">
                <a:solidFill>
                  <a:srgbClr val="595959"/>
                </a:solidFill>
                <a:latin typeface="Arial" panose="020B0604020202020204" pitchFamily="34" charset="0"/>
                <a:cs typeface="Arial" panose="020B0604020202020204" pitchFamily="34" charset="0"/>
              </a:defRPr>
            </a:lvl1pPr>
            <a:lvl2pPr marL="685800" indent="-228600">
              <a:buFontTx/>
              <a:buBlip>
                <a:blip r:embed="rId5"/>
              </a:buBlip>
              <a:defRPr>
                <a:solidFill>
                  <a:schemeClr val="tx1">
                    <a:lumMod val="65000"/>
                    <a:lumOff val="35000"/>
                  </a:schemeClr>
                </a:solidFill>
                <a:latin typeface="Arial" panose="020B0604020202020204" pitchFamily="34" charset="0"/>
                <a:cs typeface="Arial" panose="020B0604020202020204" pitchFamily="34" charset="0"/>
              </a:defRPr>
            </a:lvl2pPr>
            <a:lvl3pPr marL="1143000" indent="-228600">
              <a:buFontTx/>
              <a:buBlip>
                <a:blip r:embed="rId5"/>
              </a:buBlip>
              <a:defRPr>
                <a:solidFill>
                  <a:schemeClr val="tx1">
                    <a:lumMod val="65000"/>
                    <a:lumOff val="35000"/>
                  </a:schemeClr>
                </a:solidFill>
                <a:latin typeface="Arial" panose="020B0604020202020204" pitchFamily="34" charset="0"/>
                <a:cs typeface="Arial" panose="020B0604020202020204" pitchFamily="34" charset="0"/>
              </a:defRPr>
            </a:lvl3pPr>
            <a:lvl4pPr marL="1600200" indent="-228600">
              <a:buFontTx/>
              <a:buBlip>
                <a:blip r:embed="rId5"/>
              </a:buBlip>
              <a:defRPr>
                <a:solidFill>
                  <a:schemeClr val="tx1">
                    <a:lumMod val="65000"/>
                    <a:lumOff val="35000"/>
                  </a:schemeClr>
                </a:solidFill>
                <a:latin typeface="Arial" panose="020B0604020202020204" pitchFamily="34" charset="0"/>
                <a:cs typeface="Arial" panose="020B0604020202020204" pitchFamily="34" charset="0"/>
              </a:defRPr>
            </a:lvl4pPr>
            <a:lvl5pPr marL="2057400" indent="-228600">
              <a:buFontTx/>
              <a:buBlip>
                <a:blip r:embed="rId5"/>
              </a:buBlip>
              <a:defRPr>
                <a:solidFill>
                  <a:schemeClr val="tx1">
                    <a:lumMod val="65000"/>
                    <a:lumOff val="35000"/>
                  </a:schemeClr>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U</a:t>
            </a:r>
            <a:r>
              <a:rPr lang="is-IS" dirty="0"/>
              <a:t>se this space if you need a subheader</a:t>
            </a:r>
            <a:endParaRPr lang="en-US" dirty="0"/>
          </a:p>
          <a:p>
            <a:pPr lvl="0"/>
            <a:endParaRPr lang="en-US" dirty="0"/>
          </a:p>
        </p:txBody>
      </p:sp>
      <p:sp>
        <p:nvSpPr>
          <p:cNvPr id="6" name="Text Placeholder 7">
            <a:extLst>
              <a:ext uri="{FF2B5EF4-FFF2-40B4-BE49-F238E27FC236}">
                <a16:creationId xmlns:a16="http://schemas.microsoft.com/office/drawing/2014/main" id="{AB6C8E85-F803-274E-B203-66D3755D4B95}"/>
              </a:ext>
            </a:extLst>
          </p:cNvPr>
          <p:cNvSpPr>
            <a:spLocks noGrp="1"/>
          </p:cNvSpPr>
          <p:nvPr>
            <p:ph type="body" sz="quarter" idx="13" hasCustomPrompt="1"/>
          </p:nvPr>
        </p:nvSpPr>
        <p:spPr>
          <a:xfrm>
            <a:off x="534649" y="775489"/>
            <a:ext cx="7915275" cy="530796"/>
          </a:xfrm>
          <a:prstGeom prst="rect">
            <a:avLst/>
          </a:prstGeom>
        </p:spPr>
        <p:txBody>
          <a:bodyPr/>
          <a:lstStyle>
            <a:lvl1pPr marL="0" indent="0">
              <a:buNone/>
              <a:defRPr sz="3600" b="1">
                <a:solidFill>
                  <a:srgbClr val="595959"/>
                </a:solidFill>
                <a:latin typeface="Garamond" panose="02020404030301010803" pitchFamily="18" charset="0"/>
                <a:cs typeface="Arial" panose="020B0604020202020204" pitchFamily="34" charset="0"/>
              </a:defRPr>
            </a:lvl1pPr>
          </a:lstStyle>
          <a:p>
            <a:pPr lvl="0"/>
            <a:r>
              <a:rPr lang="en-US" dirty="0"/>
              <a:t>Title</a:t>
            </a:r>
          </a:p>
        </p:txBody>
      </p:sp>
      <p:sp>
        <p:nvSpPr>
          <p:cNvPr id="7" name="Text Placeholder 7">
            <a:extLst>
              <a:ext uri="{FF2B5EF4-FFF2-40B4-BE49-F238E27FC236}">
                <a16:creationId xmlns:a16="http://schemas.microsoft.com/office/drawing/2014/main" id="{C8837702-7FE0-BB46-9F0F-8F7C565C7BB0}"/>
              </a:ext>
            </a:extLst>
          </p:cNvPr>
          <p:cNvSpPr>
            <a:spLocks noGrp="1"/>
          </p:cNvSpPr>
          <p:nvPr>
            <p:ph type="body" sz="quarter" idx="12" hasCustomPrompt="1"/>
          </p:nvPr>
        </p:nvSpPr>
        <p:spPr>
          <a:xfrm>
            <a:off x="534650" y="139976"/>
            <a:ext cx="7915275" cy="530796"/>
          </a:xfrm>
          <a:prstGeom prst="rect">
            <a:avLst/>
          </a:prstGeom>
        </p:spPr>
        <p:txBody>
          <a:bodyPr/>
          <a:lstStyle>
            <a:lvl1pPr marL="0" indent="0">
              <a:buNone/>
              <a:defRPr sz="3600" b="1">
                <a:solidFill>
                  <a:srgbClr val="595959"/>
                </a:solidFill>
                <a:latin typeface="Garamond" panose="02020404030301010803" pitchFamily="18" charset="0"/>
                <a:cs typeface="Arial" panose="020B0604020202020204" pitchFamily="34" charset="0"/>
              </a:defRPr>
            </a:lvl1pPr>
          </a:lstStyle>
          <a:p>
            <a:pPr lvl="0"/>
            <a:r>
              <a:rPr lang="en-US" dirty="0"/>
              <a:t>Title</a:t>
            </a:r>
          </a:p>
        </p:txBody>
      </p:sp>
      <p:grpSp>
        <p:nvGrpSpPr>
          <p:cNvPr id="16" name="Group 15">
            <a:extLst>
              <a:ext uri="{FF2B5EF4-FFF2-40B4-BE49-F238E27FC236}">
                <a16:creationId xmlns:a16="http://schemas.microsoft.com/office/drawing/2014/main" id="{C8DB9D8C-E980-8249-BB0B-28876ACCAA42}"/>
              </a:ext>
            </a:extLst>
          </p:cNvPr>
          <p:cNvGrpSpPr/>
          <p:nvPr userDrawn="1"/>
        </p:nvGrpSpPr>
        <p:grpSpPr>
          <a:xfrm>
            <a:off x="191775" y="6488542"/>
            <a:ext cx="1444503" cy="239316"/>
            <a:chOff x="191775" y="6471689"/>
            <a:chExt cx="1444503" cy="239316"/>
          </a:xfrm>
        </p:grpSpPr>
        <p:sp>
          <p:nvSpPr>
            <p:cNvPr id="17" name="Text Placeholder 7">
              <a:extLst>
                <a:ext uri="{FF2B5EF4-FFF2-40B4-BE49-F238E27FC236}">
                  <a16:creationId xmlns:a16="http://schemas.microsoft.com/office/drawing/2014/main" id="{6BCAB014-705E-BA43-A2A5-9284E12A2455}"/>
                </a:ext>
              </a:extLst>
            </p:cNvPr>
            <p:cNvSpPr txBox="1">
              <a:spLocks/>
            </p:cNvSpPr>
            <p:nvPr userDrawn="1"/>
          </p:nvSpPr>
          <p:spPr>
            <a:xfrm>
              <a:off x="417077" y="6471689"/>
              <a:ext cx="1219201" cy="2393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1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err="1"/>
                <a:t>shiftproject.org</a:t>
              </a:r>
              <a:endParaRPr lang="en-US" sz="1000" dirty="0"/>
            </a:p>
          </p:txBody>
        </p:sp>
        <p:pic>
          <p:nvPicPr>
            <p:cNvPr id="18" name="Picture 17">
              <a:extLst>
                <a:ext uri="{FF2B5EF4-FFF2-40B4-BE49-F238E27FC236}">
                  <a16:creationId xmlns:a16="http://schemas.microsoft.com/office/drawing/2014/main" id="{B4947D1B-6B68-7D4C-899F-53777D7C65F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91775" y="6496071"/>
              <a:ext cx="194523" cy="190553"/>
            </a:xfrm>
            <a:prstGeom prst="rect">
              <a:avLst/>
            </a:prstGeom>
          </p:spPr>
        </p:pic>
      </p:grpSp>
      <p:grpSp>
        <p:nvGrpSpPr>
          <p:cNvPr id="19" name="Group 18">
            <a:extLst>
              <a:ext uri="{FF2B5EF4-FFF2-40B4-BE49-F238E27FC236}">
                <a16:creationId xmlns:a16="http://schemas.microsoft.com/office/drawing/2014/main" id="{1B71E773-55FD-614E-83A7-F926469E04DE}"/>
              </a:ext>
            </a:extLst>
          </p:cNvPr>
          <p:cNvGrpSpPr/>
          <p:nvPr userDrawn="1"/>
        </p:nvGrpSpPr>
        <p:grpSpPr>
          <a:xfrm>
            <a:off x="1610519" y="6471040"/>
            <a:ext cx="1400905" cy="274320"/>
            <a:chOff x="1610519" y="6471040"/>
            <a:chExt cx="1400905" cy="274320"/>
          </a:xfrm>
        </p:grpSpPr>
        <p:pic>
          <p:nvPicPr>
            <p:cNvPr id="20" name="Picture 19">
              <a:extLst>
                <a:ext uri="{FF2B5EF4-FFF2-40B4-BE49-F238E27FC236}">
                  <a16:creationId xmlns:a16="http://schemas.microsoft.com/office/drawing/2014/main" id="{E224FE97-332C-A541-A8A8-39C53DCD554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610519" y="6471040"/>
              <a:ext cx="271934" cy="274320"/>
            </a:xfrm>
            <a:prstGeom prst="rect">
              <a:avLst/>
            </a:prstGeom>
          </p:spPr>
        </p:pic>
        <p:sp>
          <p:nvSpPr>
            <p:cNvPr id="21" name="Text Placeholder 7">
              <a:extLst>
                <a:ext uri="{FF2B5EF4-FFF2-40B4-BE49-F238E27FC236}">
                  <a16:creationId xmlns:a16="http://schemas.microsoft.com/office/drawing/2014/main" id="{EA0BF065-545F-D047-9C85-C1A158167B0D}"/>
                </a:ext>
              </a:extLst>
            </p:cNvPr>
            <p:cNvSpPr txBox="1">
              <a:spLocks/>
            </p:cNvSpPr>
            <p:nvPr userDrawn="1"/>
          </p:nvSpPr>
          <p:spPr>
            <a:xfrm>
              <a:off x="1874520" y="6495420"/>
              <a:ext cx="1136904" cy="2499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1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a:t>
              </a:r>
              <a:r>
                <a:rPr lang="en-US" sz="1000" dirty="0" err="1"/>
                <a:t>ShiftProject</a:t>
              </a:r>
              <a:endParaRPr lang="en-US" sz="1000" dirty="0"/>
            </a:p>
          </p:txBody>
        </p:sp>
      </p:grpSp>
    </p:spTree>
    <p:extLst>
      <p:ext uri="{BB962C8B-B14F-4D97-AF65-F5344CB8AC3E}">
        <p14:creationId xmlns:p14="http://schemas.microsoft.com/office/powerpoint/2010/main" val="2693974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lides 1 - Title and bulle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86A1C8-5419-7C40-9620-C0D188025E30}"/>
              </a:ext>
            </a:extLst>
          </p:cNvPr>
          <p:cNvSpPr/>
          <p:nvPr userDrawn="1"/>
        </p:nvSpPr>
        <p:spPr>
          <a:xfrm>
            <a:off x="0" y="6336632"/>
            <a:ext cx="12192000" cy="521368"/>
          </a:xfrm>
          <a:prstGeom prst="rect">
            <a:avLst/>
          </a:prstGeom>
          <a:solidFill>
            <a:srgbClr val="C5093B"/>
          </a:solidFill>
          <a:ln>
            <a:solidFill>
              <a:srgbClr val="C50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4" name="Picture 13">
            <a:extLst>
              <a:ext uri="{FF2B5EF4-FFF2-40B4-BE49-F238E27FC236}">
                <a16:creationId xmlns:a16="http://schemas.microsoft.com/office/drawing/2014/main" id="{26F92D4D-D47C-7B4E-A129-9869ADE437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474" y="6336632"/>
            <a:ext cx="1151021" cy="523191"/>
          </a:xfrm>
          <a:prstGeom prst="rect">
            <a:avLst/>
          </a:prstGeom>
        </p:spPr>
      </p:pic>
      <p:sp>
        <p:nvSpPr>
          <p:cNvPr id="15" name="Rectangle 14">
            <a:extLst>
              <a:ext uri="{FF2B5EF4-FFF2-40B4-BE49-F238E27FC236}">
                <a16:creationId xmlns:a16="http://schemas.microsoft.com/office/drawing/2014/main" id="{EEA373D6-6353-5D42-9095-75EEE6C59762}"/>
              </a:ext>
            </a:extLst>
          </p:cNvPr>
          <p:cNvSpPr/>
          <p:nvPr userDrawn="1"/>
        </p:nvSpPr>
        <p:spPr>
          <a:xfrm>
            <a:off x="0" y="0"/>
            <a:ext cx="12192001" cy="6336632"/>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FFFFFF"/>
              </a:solidFill>
            </a:endParaRPr>
          </a:p>
        </p:txBody>
      </p:sp>
      <p:sp>
        <p:nvSpPr>
          <p:cNvPr id="18" name="Text Placeholder 7">
            <a:extLst>
              <a:ext uri="{FF2B5EF4-FFF2-40B4-BE49-F238E27FC236}">
                <a16:creationId xmlns:a16="http://schemas.microsoft.com/office/drawing/2014/main" id="{0146789E-13D9-284D-9AF5-8D3A60FA3030}"/>
              </a:ext>
            </a:extLst>
          </p:cNvPr>
          <p:cNvSpPr txBox="1">
            <a:spLocks/>
          </p:cNvSpPr>
          <p:nvPr userDrawn="1"/>
        </p:nvSpPr>
        <p:spPr>
          <a:xfrm>
            <a:off x="417077" y="6471689"/>
            <a:ext cx="1219201" cy="2393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1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err="1">
                <a:solidFill>
                  <a:srgbClr val="FFFFFF"/>
                </a:solidFill>
              </a:rPr>
              <a:t>shiftproject.org</a:t>
            </a:r>
            <a:endParaRPr lang="en-US" sz="1000" dirty="0">
              <a:solidFill>
                <a:srgbClr val="FFFFFF"/>
              </a:solidFill>
            </a:endParaRPr>
          </a:p>
        </p:txBody>
      </p:sp>
      <p:pic>
        <p:nvPicPr>
          <p:cNvPr id="19" name="Picture 18">
            <a:extLst>
              <a:ext uri="{FF2B5EF4-FFF2-40B4-BE49-F238E27FC236}">
                <a16:creationId xmlns:a16="http://schemas.microsoft.com/office/drawing/2014/main" id="{C84BFDEE-3079-5C42-8547-1D8944082D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1775" y="6496071"/>
            <a:ext cx="194523" cy="190553"/>
          </a:xfrm>
          <a:prstGeom prst="rect">
            <a:avLst/>
          </a:prstGeom>
        </p:spPr>
      </p:pic>
      <p:pic>
        <p:nvPicPr>
          <p:cNvPr id="20" name="Picture 19">
            <a:extLst>
              <a:ext uri="{FF2B5EF4-FFF2-40B4-BE49-F238E27FC236}">
                <a16:creationId xmlns:a16="http://schemas.microsoft.com/office/drawing/2014/main" id="{6418925A-839B-7649-916D-ABFAC5BE8E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10519" y="6471040"/>
            <a:ext cx="271934" cy="274320"/>
          </a:xfrm>
          <a:prstGeom prst="rect">
            <a:avLst/>
          </a:prstGeom>
        </p:spPr>
      </p:pic>
      <p:sp>
        <p:nvSpPr>
          <p:cNvPr id="21" name="Text Placeholder 7">
            <a:extLst>
              <a:ext uri="{FF2B5EF4-FFF2-40B4-BE49-F238E27FC236}">
                <a16:creationId xmlns:a16="http://schemas.microsoft.com/office/drawing/2014/main" id="{41FA6826-50AB-D841-927C-B31E90970539}"/>
              </a:ext>
            </a:extLst>
          </p:cNvPr>
          <p:cNvSpPr txBox="1">
            <a:spLocks/>
          </p:cNvSpPr>
          <p:nvPr userDrawn="1"/>
        </p:nvSpPr>
        <p:spPr>
          <a:xfrm>
            <a:off x="1874520" y="6495420"/>
            <a:ext cx="1136904" cy="2499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1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solidFill>
                  <a:srgbClr val="FFFFFF"/>
                </a:solidFill>
              </a:rPr>
              <a:t>@</a:t>
            </a:r>
            <a:r>
              <a:rPr lang="en-US" sz="1000" dirty="0" err="1">
                <a:solidFill>
                  <a:srgbClr val="FFFFFF"/>
                </a:solidFill>
              </a:rPr>
              <a:t>ShiftProject</a:t>
            </a:r>
            <a:endParaRPr lang="en-US" sz="1000" dirty="0">
              <a:solidFill>
                <a:srgbClr val="FFFFFF"/>
              </a:solidFill>
            </a:endParaRPr>
          </a:p>
        </p:txBody>
      </p:sp>
      <p:sp>
        <p:nvSpPr>
          <p:cNvPr id="3" name="Text Placeholder 5">
            <a:extLst>
              <a:ext uri="{FF2B5EF4-FFF2-40B4-BE49-F238E27FC236}">
                <a16:creationId xmlns:a16="http://schemas.microsoft.com/office/drawing/2014/main" id="{95CD6CE5-B806-F448-8AC1-6A2949A8D730}"/>
              </a:ext>
            </a:extLst>
          </p:cNvPr>
          <p:cNvSpPr>
            <a:spLocks noGrp="1"/>
          </p:cNvSpPr>
          <p:nvPr>
            <p:ph type="body" sz="quarter" idx="11" hasCustomPrompt="1"/>
          </p:nvPr>
        </p:nvSpPr>
        <p:spPr>
          <a:xfrm>
            <a:off x="534648" y="1425375"/>
            <a:ext cx="4657112" cy="304801"/>
          </a:xfrm>
          <a:prstGeom prst="rect">
            <a:avLst/>
          </a:prstGeom>
        </p:spPr>
        <p:txBody>
          <a:bodyPr/>
          <a:lstStyle>
            <a:lvl1pPr marL="0" indent="0">
              <a:buFontTx/>
              <a:buNone/>
              <a:defRPr sz="2000" i="1">
                <a:solidFill>
                  <a:srgbClr val="595959"/>
                </a:solidFill>
                <a:latin typeface="Arial" panose="020B0604020202020204" pitchFamily="34" charset="0"/>
                <a:cs typeface="Arial" panose="020B0604020202020204" pitchFamily="34" charset="0"/>
              </a:defRPr>
            </a:lvl1pPr>
            <a:lvl2pPr marL="685800" indent="-228600">
              <a:buFontTx/>
              <a:buBlip>
                <a:blip r:embed="rId5"/>
              </a:buBlip>
              <a:defRPr>
                <a:solidFill>
                  <a:schemeClr val="tx1">
                    <a:lumMod val="65000"/>
                    <a:lumOff val="35000"/>
                  </a:schemeClr>
                </a:solidFill>
                <a:latin typeface="Arial" panose="020B0604020202020204" pitchFamily="34" charset="0"/>
                <a:cs typeface="Arial" panose="020B0604020202020204" pitchFamily="34" charset="0"/>
              </a:defRPr>
            </a:lvl2pPr>
            <a:lvl3pPr marL="1143000" indent="-228600">
              <a:buFontTx/>
              <a:buBlip>
                <a:blip r:embed="rId5"/>
              </a:buBlip>
              <a:defRPr>
                <a:solidFill>
                  <a:schemeClr val="tx1">
                    <a:lumMod val="65000"/>
                    <a:lumOff val="35000"/>
                  </a:schemeClr>
                </a:solidFill>
                <a:latin typeface="Arial" panose="020B0604020202020204" pitchFamily="34" charset="0"/>
                <a:cs typeface="Arial" panose="020B0604020202020204" pitchFamily="34" charset="0"/>
              </a:defRPr>
            </a:lvl3pPr>
            <a:lvl4pPr marL="1600200" indent="-228600">
              <a:buFontTx/>
              <a:buBlip>
                <a:blip r:embed="rId5"/>
              </a:buBlip>
              <a:defRPr>
                <a:solidFill>
                  <a:schemeClr val="tx1">
                    <a:lumMod val="65000"/>
                    <a:lumOff val="35000"/>
                  </a:schemeClr>
                </a:solidFill>
                <a:latin typeface="Arial" panose="020B0604020202020204" pitchFamily="34" charset="0"/>
                <a:cs typeface="Arial" panose="020B0604020202020204" pitchFamily="34" charset="0"/>
              </a:defRPr>
            </a:lvl4pPr>
            <a:lvl5pPr marL="2057400" indent="-228600">
              <a:buFontTx/>
              <a:buBlip>
                <a:blip r:embed="rId5"/>
              </a:buBlip>
              <a:defRPr>
                <a:solidFill>
                  <a:schemeClr val="tx1">
                    <a:lumMod val="65000"/>
                    <a:lumOff val="35000"/>
                  </a:schemeClr>
                </a:solidFill>
                <a:latin typeface="Arial" panose="020B0604020202020204" pitchFamily="34" charset="0"/>
                <a:cs typeface="Arial" panose="020B0604020202020204" pitchFamily="34" charset="0"/>
              </a:defRPr>
            </a:lvl5pPr>
          </a:lstStyle>
          <a:p>
            <a:r>
              <a:rPr lang="en-US" dirty="0"/>
              <a:t>U</a:t>
            </a:r>
            <a:r>
              <a:rPr lang="is-IS" dirty="0"/>
              <a:t>se this space if you need a subheader</a:t>
            </a:r>
            <a:endParaRPr lang="en-US" dirty="0"/>
          </a:p>
        </p:txBody>
      </p:sp>
      <p:sp>
        <p:nvSpPr>
          <p:cNvPr id="8" name="Text Placeholder 7">
            <a:extLst>
              <a:ext uri="{FF2B5EF4-FFF2-40B4-BE49-F238E27FC236}">
                <a16:creationId xmlns:a16="http://schemas.microsoft.com/office/drawing/2014/main" id="{6811EAAC-1BD4-2447-8E1E-621A7F741ED0}"/>
              </a:ext>
            </a:extLst>
          </p:cNvPr>
          <p:cNvSpPr>
            <a:spLocks noGrp="1"/>
          </p:cNvSpPr>
          <p:nvPr>
            <p:ph type="body" sz="quarter" idx="12" hasCustomPrompt="1"/>
          </p:nvPr>
        </p:nvSpPr>
        <p:spPr>
          <a:xfrm>
            <a:off x="534650" y="139976"/>
            <a:ext cx="7915275" cy="530796"/>
          </a:xfrm>
          <a:prstGeom prst="rect">
            <a:avLst/>
          </a:prstGeom>
        </p:spPr>
        <p:txBody>
          <a:bodyPr/>
          <a:lstStyle>
            <a:lvl1pPr marL="0" indent="0">
              <a:buNone/>
              <a:defRPr sz="3600" b="1">
                <a:solidFill>
                  <a:srgbClr val="595959"/>
                </a:solidFill>
                <a:latin typeface="Garamond" panose="02020404030301010803" pitchFamily="18" charset="0"/>
                <a:cs typeface="Arial" panose="020B0604020202020204" pitchFamily="34" charset="0"/>
              </a:defRPr>
            </a:lvl1pPr>
          </a:lstStyle>
          <a:p>
            <a:pPr lvl="0"/>
            <a:r>
              <a:rPr lang="en-US" dirty="0"/>
              <a:t>Title</a:t>
            </a:r>
          </a:p>
        </p:txBody>
      </p:sp>
      <p:sp>
        <p:nvSpPr>
          <p:cNvPr id="9" name="Text Placeholder 7">
            <a:extLst>
              <a:ext uri="{FF2B5EF4-FFF2-40B4-BE49-F238E27FC236}">
                <a16:creationId xmlns:a16="http://schemas.microsoft.com/office/drawing/2014/main" id="{B78EF3A1-5520-8142-8DBB-32D1D865EDAF}"/>
              </a:ext>
            </a:extLst>
          </p:cNvPr>
          <p:cNvSpPr>
            <a:spLocks noGrp="1"/>
          </p:cNvSpPr>
          <p:nvPr>
            <p:ph type="body" sz="quarter" idx="13" hasCustomPrompt="1"/>
          </p:nvPr>
        </p:nvSpPr>
        <p:spPr>
          <a:xfrm>
            <a:off x="534649" y="775489"/>
            <a:ext cx="7915275" cy="530796"/>
          </a:xfrm>
          <a:prstGeom prst="rect">
            <a:avLst/>
          </a:prstGeom>
        </p:spPr>
        <p:txBody>
          <a:bodyPr/>
          <a:lstStyle>
            <a:lvl1pPr marL="0" indent="0">
              <a:buNone/>
              <a:defRPr sz="3600" b="1">
                <a:solidFill>
                  <a:srgbClr val="595959"/>
                </a:solidFill>
                <a:latin typeface="Garamond" panose="02020404030301010803" pitchFamily="18" charset="0"/>
                <a:cs typeface="Arial" panose="020B0604020202020204" pitchFamily="34" charset="0"/>
              </a:defRPr>
            </a:lvl1pPr>
          </a:lstStyle>
          <a:p>
            <a:pPr lvl="0"/>
            <a:r>
              <a:rPr lang="en-US" dirty="0"/>
              <a:t>Title</a:t>
            </a:r>
          </a:p>
        </p:txBody>
      </p:sp>
      <p:sp>
        <p:nvSpPr>
          <p:cNvPr id="12" name="Text Placeholder 11">
            <a:extLst>
              <a:ext uri="{FF2B5EF4-FFF2-40B4-BE49-F238E27FC236}">
                <a16:creationId xmlns:a16="http://schemas.microsoft.com/office/drawing/2014/main" id="{5CA19F5E-6A72-8749-AFE4-AEF511B20723}"/>
              </a:ext>
            </a:extLst>
          </p:cNvPr>
          <p:cNvSpPr>
            <a:spLocks noGrp="1"/>
          </p:cNvSpPr>
          <p:nvPr>
            <p:ph type="body" sz="quarter" idx="15" hasCustomPrompt="1"/>
          </p:nvPr>
        </p:nvSpPr>
        <p:spPr>
          <a:xfrm>
            <a:off x="534648" y="2106396"/>
            <a:ext cx="10977562" cy="3916282"/>
          </a:xfrm>
          <a:prstGeom prst="rect">
            <a:avLst/>
          </a:prstGeom>
        </p:spPr>
        <p:txBody>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stStyle>
          <a:p>
            <a:pPr lvl="0"/>
            <a:r>
              <a:rPr lang="en-US" sz="2400" dirty="0"/>
              <a:t>Here you can make bullet points. </a:t>
            </a:r>
          </a:p>
          <a:p>
            <a:pPr>
              <a:lnSpc>
                <a:spcPct val="100000"/>
              </a:lnSpc>
            </a:pPr>
            <a:r>
              <a:rPr lang="en-US" sz="2400" dirty="0"/>
              <a:t>If your audience is close to the screen, you may want to make the text size smaller here so you’re not “shouting.”</a:t>
            </a:r>
          </a:p>
          <a:p>
            <a:pPr>
              <a:lnSpc>
                <a:spcPct val="100000"/>
              </a:lnSpc>
            </a:pPr>
            <a:r>
              <a:rPr lang="en-US" sz="2400" dirty="0"/>
              <a:t>But if you’re in a very big room, please keep the text big.</a:t>
            </a:r>
          </a:p>
          <a:p>
            <a:pPr lvl="0"/>
            <a:endParaRPr lang="en-US" dirty="0"/>
          </a:p>
        </p:txBody>
      </p:sp>
    </p:spTree>
    <p:extLst>
      <p:ext uri="{BB962C8B-B14F-4D97-AF65-F5344CB8AC3E}">
        <p14:creationId xmlns:p14="http://schemas.microsoft.com/office/powerpoint/2010/main" val="3122315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Grey Background - 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167B35-6015-3847-B4C1-E88575A54895}"/>
              </a:ext>
            </a:extLst>
          </p:cNvPr>
          <p:cNvSpPr/>
          <p:nvPr userDrawn="1"/>
        </p:nvSpPr>
        <p:spPr>
          <a:xfrm>
            <a:off x="0" y="6336632"/>
            <a:ext cx="12192000" cy="521368"/>
          </a:xfrm>
          <a:prstGeom prst="rect">
            <a:avLst/>
          </a:prstGeom>
          <a:solidFill>
            <a:srgbClr val="C5093B"/>
          </a:solidFill>
          <a:ln>
            <a:solidFill>
              <a:srgbClr val="C50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74D092B-7301-5148-A4F3-C3D3B906AC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474" y="6336632"/>
            <a:ext cx="1151021" cy="523191"/>
          </a:xfrm>
          <a:prstGeom prst="rect">
            <a:avLst/>
          </a:prstGeom>
        </p:spPr>
      </p:pic>
      <p:sp>
        <p:nvSpPr>
          <p:cNvPr id="5" name="Text Placeholder 7">
            <a:extLst>
              <a:ext uri="{FF2B5EF4-FFF2-40B4-BE49-F238E27FC236}">
                <a16:creationId xmlns:a16="http://schemas.microsoft.com/office/drawing/2014/main" id="{E0A81060-546E-7E49-90E0-EF282F711491}"/>
              </a:ext>
            </a:extLst>
          </p:cNvPr>
          <p:cNvSpPr txBox="1">
            <a:spLocks/>
          </p:cNvSpPr>
          <p:nvPr userDrawn="1"/>
        </p:nvSpPr>
        <p:spPr>
          <a:xfrm>
            <a:off x="417077" y="6471689"/>
            <a:ext cx="1219201" cy="2393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1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err="1"/>
              <a:t>shiftproject.org</a:t>
            </a:r>
            <a:endParaRPr lang="en-US" sz="1000" dirty="0"/>
          </a:p>
        </p:txBody>
      </p:sp>
      <p:pic>
        <p:nvPicPr>
          <p:cNvPr id="6" name="Picture 5">
            <a:extLst>
              <a:ext uri="{FF2B5EF4-FFF2-40B4-BE49-F238E27FC236}">
                <a16:creationId xmlns:a16="http://schemas.microsoft.com/office/drawing/2014/main" id="{6EC60A02-CC70-9246-A963-6056B615AB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1775" y="6496071"/>
            <a:ext cx="194523" cy="190553"/>
          </a:xfrm>
          <a:prstGeom prst="rect">
            <a:avLst/>
          </a:prstGeom>
        </p:spPr>
      </p:pic>
      <p:pic>
        <p:nvPicPr>
          <p:cNvPr id="7" name="Picture 6">
            <a:extLst>
              <a:ext uri="{FF2B5EF4-FFF2-40B4-BE49-F238E27FC236}">
                <a16:creationId xmlns:a16="http://schemas.microsoft.com/office/drawing/2014/main" id="{C4D4F34F-280D-B148-A681-0B63FBF765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10519" y="6471040"/>
            <a:ext cx="271934" cy="274320"/>
          </a:xfrm>
          <a:prstGeom prst="rect">
            <a:avLst/>
          </a:prstGeom>
        </p:spPr>
      </p:pic>
      <p:sp>
        <p:nvSpPr>
          <p:cNvPr id="8" name="Text Placeholder 7">
            <a:extLst>
              <a:ext uri="{FF2B5EF4-FFF2-40B4-BE49-F238E27FC236}">
                <a16:creationId xmlns:a16="http://schemas.microsoft.com/office/drawing/2014/main" id="{63781074-9D8E-1246-85A0-EF897D2FD3AA}"/>
              </a:ext>
            </a:extLst>
          </p:cNvPr>
          <p:cNvSpPr txBox="1">
            <a:spLocks/>
          </p:cNvSpPr>
          <p:nvPr userDrawn="1"/>
        </p:nvSpPr>
        <p:spPr>
          <a:xfrm>
            <a:off x="1874520" y="6495420"/>
            <a:ext cx="1136904" cy="2499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1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a:t>
            </a:r>
            <a:r>
              <a:rPr lang="en-US" sz="1000" dirty="0" err="1"/>
              <a:t>ShiftProject</a:t>
            </a:r>
            <a:endParaRPr lang="en-US" sz="1000" dirty="0"/>
          </a:p>
        </p:txBody>
      </p:sp>
      <p:sp>
        <p:nvSpPr>
          <p:cNvPr id="9" name="Rectangle 8">
            <a:extLst>
              <a:ext uri="{FF2B5EF4-FFF2-40B4-BE49-F238E27FC236}">
                <a16:creationId xmlns:a16="http://schemas.microsoft.com/office/drawing/2014/main" id="{D4E7D68A-F003-D349-8A94-6EC874FDE39F}"/>
              </a:ext>
            </a:extLst>
          </p:cNvPr>
          <p:cNvSpPr/>
          <p:nvPr userDrawn="1"/>
        </p:nvSpPr>
        <p:spPr>
          <a:xfrm>
            <a:off x="1" y="-10765"/>
            <a:ext cx="12191999" cy="63348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0" name="Rectangle 9">
            <a:extLst>
              <a:ext uri="{FF2B5EF4-FFF2-40B4-BE49-F238E27FC236}">
                <a16:creationId xmlns:a16="http://schemas.microsoft.com/office/drawing/2014/main" id="{8B24C6C2-261E-7747-AF27-AE2FB0B421E3}"/>
              </a:ext>
            </a:extLst>
          </p:cNvPr>
          <p:cNvSpPr/>
          <p:nvPr userDrawn="1"/>
        </p:nvSpPr>
        <p:spPr>
          <a:xfrm>
            <a:off x="10689265" y="6103977"/>
            <a:ext cx="1502735" cy="230832"/>
          </a:xfrm>
          <a:prstGeom prst="rect">
            <a:avLst/>
          </a:prstGeom>
        </p:spPr>
        <p:txBody>
          <a:bodyPr wrap="square">
            <a:spAutoFit/>
          </a:bodyPr>
          <a:lstStyle/>
          <a:p>
            <a:pPr algn="r"/>
            <a:r>
              <a:rPr lang="en-US" sz="900" i="1" dirty="0">
                <a:solidFill>
                  <a:schemeClr val="tx1"/>
                </a:solidFill>
                <a:latin typeface="Arial" panose="020B0604020202020204" pitchFamily="34" charset="0"/>
                <a:cs typeface="Arial" panose="020B0604020202020204" pitchFamily="34" charset="0"/>
              </a:rPr>
              <a:t>Shift Project, Ltd. © 2021</a:t>
            </a:r>
          </a:p>
        </p:txBody>
      </p:sp>
    </p:spTree>
    <p:extLst>
      <p:ext uri="{BB962C8B-B14F-4D97-AF65-F5344CB8AC3E}">
        <p14:creationId xmlns:p14="http://schemas.microsoft.com/office/powerpoint/2010/main" val="1361314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ransition Slid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5FD64A-8DA1-3B48-B178-FA3243564EE9}"/>
              </a:ext>
            </a:extLst>
          </p:cNvPr>
          <p:cNvSpPr/>
          <p:nvPr userDrawn="1"/>
        </p:nvSpPr>
        <p:spPr>
          <a:xfrm>
            <a:off x="0" y="0"/>
            <a:ext cx="12192000" cy="685800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50E599FB-3DC6-7749-843D-6F4E28546C71}"/>
              </a:ext>
            </a:extLst>
          </p:cNvPr>
          <p:cNvCxnSpPr>
            <a:cxnSpLocks/>
          </p:cNvCxnSpPr>
          <p:nvPr userDrawn="1"/>
        </p:nvCxnSpPr>
        <p:spPr>
          <a:xfrm>
            <a:off x="-43249" y="6334809"/>
            <a:ext cx="12278497" cy="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A255A4-A102-E547-B70B-9F7D55942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474" y="6336632"/>
            <a:ext cx="1151021" cy="523191"/>
          </a:xfrm>
          <a:prstGeom prst="rect">
            <a:avLst/>
          </a:prstGeom>
        </p:spPr>
      </p:pic>
      <p:sp>
        <p:nvSpPr>
          <p:cNvPr id="14" name="Text Placeholder 17">
            <a:extLst>
              <a:ext uri="{FF2B5EF4-FFF2-40B4-BE49-F238E27FC236}">
                <a16:creationId xmlns:a16="http://schemas.microsoft.com/office/drawing/2014/main" id="{E3C84404-4841-D34E-A46D-E639BB691021}"/>
              </a:ext>
            </a:extLst>
          </p:cNvPr>
          <p:cNvSpPr>
            <a:spLocks noGrp="1"/>
          </p:cNvSpPr>
          <p:nvPr>
            <p:ph type="body" sz="quarter" idx="10" hasCustomPrompt="1"/>
          </p:nvPr>
        </p:nvSpPr>
        <p:spPr>
          <a:xfrm>
            <a:off x="3087684" y="2863249"/>
            <a:ext cx="6016625" cy="2224088"/>
          </a:xfrm>
          <a:prstGeom prst="rect">
            <a:avLst/>
          </a:prstGeom>
        </p:spPr>
        <p:txBody>
          <a:bodyPr/>
          <a:lstStyle>
            <a:lvl1pPr marL="0" indent="0" algn="ctr">
              <a:buNone/>
              <a:defRPr b="1" i="0">
                <a:solidFill>
                  <a:schemeClr val="bg1"/>
                </a:solidFill>
                <a:latin typeface="Garamond" panose="02020404030301010803" pitchFamily="18" charset="0"/>
              </a:defRPr>
            </a:lvl1pPr>
          </a:lstStyle>
          <a:p>
            <a:pPr lvl="0"/>
            <a:r>
              <a:rPr lang="en-US" dirty="0"/>
              <a:t>Use this slide to make a brief bold statement or transition between new topics.  </a:t>
            </a:r>
            <a:br>
              <a:rPr lang="en-US" dirty="0"/>
            </a:br>
            <a:r>
              <a:rPr lang="en-US" dirty="0"/>
              <a:t>You can choose words to highlight for emphasis or include icons. </a:t>
            </a:r>
          </a:p>
        </p:txBody>
      </p:sp>
      <p:grpSp>
        <p:nvGrpSpPr>
          <p:cNvPr id="10" name="Group 9">
            <a:extLst>
              <a:ext uri="{FF2B5EF4-FFF2-40B4-BE49-F238E27FC236}">
                <a16:creationId xmlns:a16="http://schemas.microsoft.com/office/drawing/2014/main" id="{E29B44B8-393B-9941-866B-848D297404E3}"/>
              </a:ext>
            </a:extLst>
          </p:cNvPr>
          <p:cNvGrpSpPr/>
          <p:nvPr userDrawn="1"/>
        </p:nvGrpSpPr>
        <p:grpSpPr>
          <a:xfrm>
            <a:off x="191775" y="6488542"/>
            <a:ext cx="1444503" cy="239316"/>
            <a:chOff x="191775" y="6471689"/>
            <a:chExt cx="1444503" cy="239316"/>
          </a:xfrm>
        </p:grpSpPr>
        <p:sp>
          <p:nvSpPr>
            <p:cNvPr id="11" name="Text Placeholder 7">
              <a:extLst>
                <a:ext uri="{FF2B5EF4-FFF2-40B4-BE49-F238E27FC236}">
                  <a16:creationId xmlns:a16="http://schemas.microsoft.com/office/drawing/2014/main" id="{CD7EFCBA-AFBB-0945-A0BE-24E27E039055}"/>
                </a:ext>
              </a:extLst>
            </p:cNvPr>
            <p:cNvSpPr txBox="1">
              <a:spLocks/>
            </p:cNvSpPr>
            <p:nvPr userDrawn="1"/>
          </p:nvSpPr>
          <p:spPr>
            <a:xfrm>
              <a:off x="417077" y="6471689"/>
              <a:ext cx="1219201" cy="2393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1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err="1"/>
                <a:t>shiftproject.org</a:t>
              </a:r>
              <a:endParaRPr lang="en-US" sz="1000" dirty="0"/>
            </a:p>
          </p:txBody>
        </p:sp>
        <p:pic>
          <p:nvPicPr>
            <p:cNvPr id="12" name="Picture 11">
              <a:extLst>
                <a:ext uri="{FF2B5EF4-FFF2-40B4-BE49-F238E27FC236}">
                  <a16:creationId xmlns:a16="http://schemas.microsoft.com/office/drawing/2014/main" id="{64E551B7-2CBB-ED4B-9B62-DBF5A8E470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1775" y="6496071"/>
              <a:ext cx="194523" cy="190553"/>
            </a:xfrm>
            <a:prstGeom prst="rect">
              <a:avLst/>
            </a:prstGeom>
          </p:spPr>
        </p:pic>
      </p:grpSp>
      <p:grpSp>
        <p:nvGrpSpPr>
          <p:cNvPr id="13" name="Group 12">
            <a:extLst>
              <a:ext uri="{FF2B5EF4-FFF2-40B4-BE49-F238E27FC236}">
                <a16:creationId xmlns:a16="http://schemas.microsoft.com/office/drawing/2014/main" id="{280D447B-906B-2C4E-AC0B-32DCDF4B62A5}"/>
              </a:ext>
            </a:extLst>
          </p:cNvPr>
          <p:cNvGrpSpPr/>
          <p:nvPr userDrawn="1"/>
        </p:nvGrpSpPr>
        <p:grpSpPr>
          <a:xfrm>
            <a:off x="1610519" y="6471040"/>
            <a:ext cx="1400905" cy="274320"/>
            <a:chOff x="1610519" y="6471040"/>
            <a:chExt cx="1400905" cy="274320"/>
          </a:xfrm>
        </p:grpSpPr>
        <p:pic>
          <p:nvPicPr>
            <p:cNvPr id="15" name="Picture 14">
              <a:extLst>
                <a:ext uri="{FF2B5EF4-FFF2-40B4-BE49-F238E27FC236}">
                  <a16:creationId xmlns:a16="http://schemas.microsoft.com/office/drawing/2014/main" id="{2042E144-6960-7549-9CE5-A6A23D974BF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10519" y="6471040"/>
              <a:ext cx="271934" cy="274320"/>
            </a:xfrm>
            <a:prstGeom prst="rect">
              <a:avLst/>
            </a:prstGeom>
          </p:spPr>
        </p:pic>
        <p:sp>
          <p:nvSpPr>
            <p:cNvPr id="16" name="Text Placeholder 7">
              <a:extLst>
                <a:ext uri="{FF2B5EF4-FFF2-40B4-BE49-F238E27FC236}">
                  <a16:creationId xmlns:a16="http://schemas.microsoft.com/office/drawing/2014/main" id="{FE63FABA-B893-8943-B568-6AE5C504C23E}"/>
                </a:ext>
              </a:extLst>
            </p:cNvPr>
            <p:cNvSpPr txBox="1">
              <a:spLocks/>
            </p:cNvSpPr>
            <p:nvPr userDrawn="1"/>
          </p:nvSpPr>
          <p:spPr>
            <a:xfrm>
              <a:off x="1874520" y="6495420"/>
              <a:ext cx="1136904" cy="2499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1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a:t>
              </a:r>
              <a:r>
                <a:rPr lang="en-US" sz="1000" dirty="0" err="1"/>
                <a:t>ShiftProject</a:t>
              </a:r>
              <a:endParaRPr lang="en-US" sz="1000" dirty="0"/>
            </a:p>
          </p:txBody>
        </p:sp>
      </p:grpSp>
    </p:spTree>
    <p:extLst>
      <p:ext uri="{BB962C8B-B14F-4D97-AF65-F5344CB8AC3E}">
        <p14:creationId xmlns:p14="http://schemas.microsoft.com/office/powerpoint/2010/main" val="348375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E21E6-4AC1-44FC-B418-0167EC379DA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449318E-02AA-4F49-970A-1B0D50A8BC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CB3099B-17F0-47E6-8618-E289E4A25769}"/>
              </a:ext>
            </a:extLst>
          </p:cNvPr>
          <p:cNvSpPr>
            <a:spLocks noGrp="1"/>
          </p:cNvSpPr>
          <p:nvPr>
            <p:ph type="dt" sz="half" idx="10"/>
          </p:nvPr>
        </p:nvSpPr>
        <p:spPr/>
        <p:txBody>
          <a:bodyPr/>
          <a:lstStyle/>
          <a:p>
            <a:fld id="{CD8BCE24-6370-4685-94B2-256C3DD98E0F}" type="datetimeFigureOut">
              <a:rPr lang="en-AU" smtClean="0"/>
              <a:t>14/11/2024</a:t>
            </a:fld>
            <a:endParaRPr lang="en-AU"/>
          </a:p>
        </p:txBody>
      </p:sp>
      <p:sp>
        <p:nvSpPr>
          <p:cNvPr id="5" name="Footer Placeholder 4">
            <a:extLst>
              <a:ext uri="{FF2B5EF4-FFF2-40B4-BE49-F238E27FC236}">
                <a16:creationId xmlns:a16="http://schemas.microsoft.com/office/drawing/2014/main" id="{5D4BE585-D0FE-4B09-A06E-F6B3A085954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C266F2A-9CAA-4A7B-826B-1F2C2E27441E}"/>
              </a:ext>
            </a:extLst>
          </p:cNvPr>
          <p:cNvSpPr>
            <a:spLocks noGrp="1"/>
          </p:cNvSpPr>
          <p:nvPr>
            <p:ph type="sldNum" sz="quarter" idx="12"/>
          </p:nvPr>
        </p:nvSpPr>
        <p:spPr/>
        <p:txBody>
          <a:bodyPr/>
          <a:lstStyle/>
          <a:p>
            <a:fld id="{1781746C-879D-4BFD-8CAE-BA98F43DF304}" type="slidenum">
              <a:rPr lang="en-AU" smtClean="0"/>
              <a:t>‹#›</a:t>
            </a:fld>
            <a:endParaRPr lang="en-AU"/>
          </a:p>
        </p:txBody>
      </p:sp>
    </p:spTree>
    <p:extLst>
      <p:ext uri="{BB962C8B-B14F-4D97-AF65-F5344CB8AC3E}">
        <p14:creationId xmlns:p14="http://schemas.microsoft.com/office/powerpoint/2010/main" val="1180487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2A910-7206-4B5F-8FCE-AC6CC36914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439A654-2F2B-4DF7-B891-FA5DA49508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EDD003-7FB2-4E6A-B512-783F2B4CC67C}"/>
              </a:ext>
            </a:extLst>
          </p:cNvPr>
          <p:cNvSpPr>
            <a:spLocks noGrp="1"/>
          </p:cNvSpPr>
          <p:nvPr>
            <p:ph type="dt" sz="half" idx="10"/>
          </p:nvPr>
        </p:nvSpPr>
        <p:spPr/>
        <p:txBody>
          <a:bodyPr/>
          <a:lstStyle/>
          <a:p>
            <a:fld id="{CD8BCE24-6370-4685-94B2-256C3DD98E0F}" type="datetimeFigureOut">
              <a:rPr lang="en-AU" smtClean="0"/>
              <a:t>14/11/2024</a:t>
            </a:fld>
            <a:endParaRPr lang="en-AU"/>
          </a:p>
        </p:txBody>
      </p:sp>
      <p:sp>
        <p:nvSpPr>
          <p:cNvPr id="5" name="Footer Placeholder 4">
            <a:extLst>
              <a:ext uri="{FF2B5EF4-FFF2-40B4-BE49-F238E27FC236}">
                <a16:creationId xmlns:a16="http://schemas.microsoft.com/office/drawing/2014/main" id="{F5DCEEE8-5D6A-4A37-930D-13ADD380FD1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243CC9C-8F73-4ED5-8E73-4D9C6810A8F8}"/>
              </a:ext>
            </a:extLst>
          </p:cNvPr>
          <p:cNvSpPr>
            <a:spLocks noGrp="1"/>
          </p:cNvSpPr>
          <p:nvPr>
            <p:ph type="sldNum" sz="quarter" idx="12"/>
          </p:nvPr>
        </p:nvSpPr>
        <p:spPr/>
        <p:txBody>
          <a:bodyPr/>
          <a:lstStyle/>
          <a:p>
            <a:fld id="{1781746C-879D-4BFD-8CAE-BA98F43DF304}" type="slidenum">
              <a:rPr lang="en-AU" smtClean="0"/>
              <a:t>‹#›</a:t>
            </a:fld>
            <a:endParaRPr lang="en-AU"/>
          </a:p>
        </p:txBody>
      </p:sp>
    </p:spTree>
    <p:extLst>
      <p:ext uri="{BB962C8B-B14F-4D97-AF65-F5344CB8AC3E}">
        <p14:creationId xmlns:p14="http://schemas.microsoft.com/office/powerpoint/2010/main" val="2242218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9E1F6-3E04-4FC7-A7C4-76EF205666E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0B454BE-6E5D-480A-8482-363C5EBCB7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384FA7A-EFB1-4558-A4B7-E900132EC9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3601D5A-5F30-4E83-9BD1-DF96523CB5C6}"/>
              </a:ext>
            </a:extLst>
          </p:cNvPr>
          <p:cNvSpPr>
            <a:spLocks noGrp="1"/>
          </p:cNvSpPr>
          <p:nvPr>
            <p:ph type="dt" sz="half" idx="10"/>
          </p:nvPr>
        </p:nvSpPr>
        <p:spPr/>
        <p:txBody>
          <a:bodyPr/>
          <a:lstStyle/>
          <a:p>
            <a:fld id="{CD8BCE24-6370-4685-94B2-256C3DD98E0F}" type="datetimeFigureOut">
              <a:rPr lang="en-AU" smtClean="0"/>
              <a:t>14/11/2024</a:t>
            </a:fld>
            <a:endParaRPr lang="en-AU"/>
          </a:p>
        </p:txBody>
      </p:sp>
      <p:sp>
        <p:nvSpPr>
          <p:cNvPr id="6" name="Footer Placeholder 5">
            <a:extLst>
              <a:ext uri="{FF2B5EF4-FFF2-40B4-BE49-F238E27FC236}">
                <a16:creationId xmlns:a16="http://schemas.microsoft.com/office/drawing/2014/main" id="{A54B74FB-C8AA-48A1-BBF7-82AFAB50328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52C5F78-CB57-49BF-BD47-D3D755A4FE7B}"/>
              </a:ext>
            </a:extLst>
          </p:cNvPr>
          <p:cNvSpPr>
            <a:spLocks noGrp="1"/>
          </p:cNvSpPr>
          <p:nvPr>
            <p:ph type="sldNum" sz="quarter" idx="12"/>
          </p:nvPr>
        </p:nvSpPr>
        <p:spPr/>
        <p:txBody>
          <a:bodyPr/>
          <a:lstStyle/>
          <a:p>
            <a:fld id="{1781746C-879D-4BFD-8CAE-BA98F43DF304}" type="slidenum">
              <a:rPr lang="en-AU" smtClean="0"/>
              <a:t>‹#›</a:t>
            </a:fld>
            <a:endParaRPr lang="en-AU"/>
          </a:p>
        </p:txBody>
      </p:sp>
    </p:spTree>
    <p:extLst>
      <p:ext uri="{BB962C8B-B14F-4D97-AF65-F5344CB8AC3E}">
        <p14:creationId xmlns:p14="http://schemas.microsoft.com/office/powerpoint/2010/main" val="1012662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0C496-1755-4D31-895A-879F3C4BB82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20B97D6-9E84-4CE2-BA69-BA5874D3E1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B3F3A5-F7F6-497D-AD08-FCB0463B20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080373A-1D1A-4A11-93FF-3775DAAE8A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2B2F59-6E35-4844-B708-2F439731B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B137FEF9-A492-4F58-9CF5-AE5EB889AA8F}"/>
              </a:ext>
            </a:extLst>
          </p:cNvPr>
          <p:cNvSpPr>
            <a:spLocks noGrp="1"/>
          </p:cNvSpPr>
          <p:nvPr>
            <p:ph type="dt" sz="half" idx="10"/>
          </p:nvPr>
        </p:nvSpPr>
        <p:spPr/>
        <p:txBody>
          <a:bodyPr/>
          <a:lstStyle/>
          <a:p>
            <a:fld id="{CD8BCE24-6370-4685-94B2-256C3DD98E0F}" type="datetimeFigureOut">
              <a:rPr lang="en-AU" smtClean="0"/>
              <a:t>14/11/2024</a:t>
            </a:fld>
            <a:endParaRPr lang="en-AU"/>
          </a:p>
        </p:txBody>
      </p:sp>
      <p:sp>
        <p:nvSpPr>
          <p:cNvPr id="8" name="Footer Placeholder 7">
            <a:extLst>
              <a:ext uri="{FF2B5EF4-FFF2-40B4-BE49-F238E27FC236}">
                <a16:creationId xmlns:a16="http://schemas.microsoft.com/office/drawing/2014/main" id="{BE78BA5A-E950-4F85-84B0-D86EF4FDD751}"/>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167BD39-9750-44FC-8599-E949B79205DA}"/>
              </a:ext>
            </a:extLst>
          </p:cNvPr>
          <p:cNvSpPr>
            <a:spLocks noGrp="1"/>
          </p:cNvSpPr>
          <p:nvPr>
            <p:ph type="sldNum" sz="quarter" idx="12"/>
          </p:nvPr>
        </p:nvSpPr>
        <p:spPr/>
        <p:txBody>
          <a:bodyPr/>
          <a:lstStyle/>
          <a:p>
            <a:fld id="{1781746C-879D-4BFD-8CAE-BA98F43DF304}" type="slidenum">
              <a:rPr lang="en-AU" smtClean="0"/>
              <a:t>‹#›</a:t>
            </a:fld>
            <a:endParaRPr lang="en-AU"/>
          </a:p>
        </p:txBody>
      </p:sp>
    </p:spTree>
    <p:extLst>
      <p:ext uri="{BB962C8B-B14F-4D97-AF65-F5344CB8AC3E}">
        <p14:creationId xmlns:p14="http://schemas.microsoft.com/office/powerpoint/2010/main" val="2491084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3C03C-BA15-40FE-B1DA-3561E8A5987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0CB8888-2772-41B0-AEF6-579617A1266E}"/>
              </a:ext>
            </a:extLst>
          </p:cNvPr>
          <p:cNvSpPr>
            <a:spLocks noGrp="1"/>
          </p:cNvSpPr>
          <p:nvPr>
            <p:ph type="dt" sz="half" idx="10"/>
          </p:nvPr>
        </p:nvSpPr>
        <p:spPr/>
        <p:txBody>
          <a:bodyPr/>
          <a:lstStyle/>
          <a:p>
            <a:fld id="{CD8BCE24-6370-4685-94B2-256C3DD98E0F}" type="datetimeFigureOut">
              <a:rPr lang="en-AU" smtClean="0"/>
              <a:t>14/11/2024</a:t>
            </a:fld>
            <a:endParaRPr lang="en-AU"/>
          </a:p>
        </p:txBody>
      </p:sp>
      <p:sp>
        <p:nvSpPr>
          <p:cNvPr id="4" name="Footer Placeholder 3">
            <a:extLst>
              <a:ext uri="{FF2B5EF4-FFF2-40B4-BE49-F238E27FC236}">
                <a16:creationId xmlns:a16="http://schemas.microsoft.com/office/drawing/2014/main" id="{37BD19B8-FE9E-4A43-ACB3-B46F24BDBE7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2A73356-9ED2-45B2-97D2-9B59AF5D3D22}"/>
              </a:ext>
            </a:extLst>
          </p:cNvPr>
          <p:cNvSpPr>
            <a:spLocks noGrp="1"/>
          </p:cNvSpPr>
          <p:nvPr>
            <p:ph type="sldNum" sz="quarter" idx="12"/>
          </p:nvPr>
        </p:nvSpPr>
        <p:spPr/>
        <p:txBody>
          <a:bodyPr/>
          <a:lstStyle/>
          <a:p>
            <a:fld id="{1781746C-879D-4BFD-8CAE-BA98F43DF304}" type="slidenum">
              <a:rPr lang="en-AU" smtClean="0"/>
              <a:t>‹#›</a:t>
            </a:fld>
            <a:endParaRPr lang="en-AU"/>
          </a:p>
        </p:txBody>
      </p:sp>
    </p:spTree>
    <p:extLst>
      <p:ext uri="{BB962C8B-B14F-4D97-AF65-F5344CB8AC3E}">
        <p14:creationId xmlns:p14="http://schemas.microsoft.com/office/powerpoint/2010/main" val="960345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7AD2E8-21D5-4ADC-A962-3869C728E09A}"/>
              </a:ext>
            </a:extLst>
          </p:cNvPr>
          <p:cNvSpPr>
            <a:spLocks noGrp="1"/>
          </p:cNvSpPr>
          <p:nvPr>
            <p:ph type="dt" sz="half" idx="10"/>
          </p:nvPr>
        </p:nvSpPr>
        <p:spPr/>
        <p:txBody>
          <a:bodyPr/>
          <a:lstStyle/>
          <a:p>
            <a:fld id="{CD8BCE24-6370-4685-94B2-256C3DD98E0F}" type="datetimeFigureOut">
              <a:rPr lang="en-AU" smtClean="0"/>
              <a:t>14/11/2024</a:t>
            </a:fld>
            <a:endParaRPr lang="en-AU"/>
          </a:p>
        </p:txBody>
      </p:sp>
      <p:sp>
        <p:nvSpPr>
          <p:cNvPr id="3" name="Footer Placeholder 2">
            <a:extLst>
              <a:ext uri="{FF2B5EF4-FFF2-40B4-BE49-F238E27FC236}">
                <a16:creationId xmlns:a16="http://schemas.microsoft.com/office/drawing/2014/main" id="{FB89C2CF-5639-4754-B11E-51CB427C03D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1C5EB30-51ED-4162-837B-305F9C30B476}"/>
              </a:ext>
            </a:extLst>
          </p:cNvPr>
          <p:cNvSpPr>
            <a:spLocks noGrp="1"/>
          </p:cNvSpPr>
          <p:nvPr>
            <p:ph type="sldNum" sz="quarter" idx="12"/>
          </p:nvPr>
        </p:nvSpPr>
        <p:spPr/>
        <p:txBody>
          <a:bodyPr/>
          <a:lstStyle/>
          <a:p>
            <a:fld id="{1781746C-879D-4BFD-8CAE-BA98F43DF304}" type="slidenum">
              <a:rPr lang="en-AU" smtClean="0"/>
              <a:t>‹#›</a:t>
            </a:fld>
            <a:endParaRPr lang="en-AU"/>
          </a:p>
        </p:txBody>
      </p:sp>
    </p:spTree>
    <p:extLst>
      <p:ext uri="{BB962C8B-B14F-4D97-AF65-F5344CB8AC3E}">
        <p14:creationId xmlns:p14="http://schemas.microsoft.com/office/powerpoint/2010/main" val="210371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87E6-3485-485D-906C-349B5671F0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C93B5EC-D171-4433-AD33-26D490D988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883FDD1-D190-4768-89E5-65BA317C5C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89D520-3D81-4E34-BC47-8A6B91C38CE0}"/>
              </a:ext>
            </a:extLst>
          </p:cNvPr>
          <p:cNvSpPr>
            <a:spLocks noGrp="1"/>
          </p:cNvSpPr>
          <p:nvPr>
            <p:ph type="dt" sz="half" idx="10"/>
          </p:nvPr>
        </p:nvSpPr>
        <p:spPr/>
        <p:txBody>
          <a:bodyPr/>
          <a:lstStyle/>
          <a:p>
            <a:fld id="{CD8BCE24-6370-4685-94B2-256C3DD98E0F}" type="datetimeFigureOut">
              <a:rPr lang="en-AU" smtClean="0"/>
              <a:t>14/11/2024</a:t>
            </a:fld>
            <a:endParaRPr lang="en-AU"/>
          </a:p>
        </p:txBody>
      </p:sp>
      <p:sp>
        <p:nvSpPr>
          <p:cNvPr id="6" name="Footer Placeholder 5">
            <a:extLst>
              <a:ext uri="{FF2B5EF4-FFF2-40B4-BE49-F238E27FC236}">
                <a16:creationId xmlns:a16="http://schemas.microsoft.com/office/drawing/2014/main" id="{6245EAB5-A0A4-4C68-B88D-6DD6C4363B2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870C385-2FCD-4FE8-8C84-22491DE7E60F}"/>
              </a:ext>
            </a:extLst>
          </p:cNvPr>
          <p:cNvSpPr>
            <a:spLocks noGrp="1"/>
          </p:cNvSpPr>
          <p:nvPr>
            <p:ph type="sldNum" sz="quarter" idx="12"/>
          </p:nvPr>
        </p:nvSpPr>
        <p:spPr/>
        <p:txBody>
          <a:bodyPr/>
          <a:lstStyle/>
          <a:p>
            <a:fld id="{1781746C-879D-4BFD-8CAE-BA98F43DF304}" type="slidenum">
              <a:rPr lang="en-AU" smtClean="0"/>
              <a:t>‹#›</a:t>
            </a:fld>
            <a:endParaRPr lang="en-AU"/>
          </a:p>
        </p:txBody>
      </p:sp>
    </p:spTree>
    <p:extLst>
      <p:ext uri="{BB962C8B-B14F-4D97-AF65-F5344CB8AC3E}">
        <p14:creationId xmlns:p14="http://schemas.microsoft.com/office/powerpoint/2010/main" val="858596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4819-2497-47F4-9270-018B8606B0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258475E-25BF-4D66-8F0E-51E82F9F2B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501E2C1-72FF-47BE-8CDD-1F798CFFC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034893-516C-4896-8A9D-CAF95B359316}"/>
              </a:ext>
            </a:extLst>
          </p:cNvPr>
          <p:cNvSpPr>
            <a:spLocks noGrp="1"/>
          </p:cNvSpPr>
          <p:nvPr>
            <p:ph type="dt" sz="half" idx="10"/>
          </p:nvPr>
        </p:nvSpPr>
        <p:spPr/>
        <p:txBody>
          <a:bodyPr/>
          <a:lstStyle/>
          <a:p>
            <a:fld id="{CD8BCE24-6370-4685-94B2-256C3DD98E0F}" type="datetimeFigureOut">
              <a:rPr lang="en-AU" smtClean="0"/>
              <a:t>14/11/2024</a:t>
            </a:fld>
            <a:endParaRPr lang="en-AU"/>
          </a:p>
        </p:txBody>
      </p:sp>
      <p:sp>
        <p:nvSpPr>
          <p:cNvPr id="6" name="Footer Placeholder 5">
            <a:extLst>
              <a:ext uri="{FF2B5EF4-FFF2-40B4-BE49-F238E27FC236}">
                <a16:creationId xmlns:a16="http://schemas.microsoft.com/office/drawing/2014/main" id="{6F8104F2-8EB0-4768-9A33-AACDEE36ECB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D79C070-675B-4FD5-8293-2931BFF85B25}"/>
              </a:ext>
            </a:extLst>
          </p:cNvPr>
          <p:cNvSpPr>
            <a:spLocks noGrp="1"/>
          </p:cNvSpPr>
          <p:nvPr>
            <p:ph type="sldNum" sz="quarter" idx="12"/>
          </p:nvPr>
        </p:nvSpPr>
        <p:spPr/>
        <p:txBody>
          <a:bodyPr/>
          <a:lstStyle/>
          <a:p>
            <a:fld id="{1781746C-879D-4BFD-8CAE-BA98F43DF304}" type="slidenum">
              <a:rPr lang="en-AU" smtClean="0"/>
              <a:t>‹#›</a:t>
            </a:fld>
            <a:endParaRPr lang="en-AU"/>
          </a:p>
        </p:txBody>
      </p:sp>
    </p:spTree>
    <p:extLst>
      <p:ext uri="{BB962C8B-B14F-4D97-AF65-F5344CB8AC3E}">
        <p14:creationId xmlns:p14="http://schemas.microsoft.com/office/powerpoint/2010/main" val="213090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5A599E-9A08-4E73-82C2-FEC2A92752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F3E41BB-E888-40CD-A674-92FD76A64F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94FB54B-E339-4833-9095-C5F8D28296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CE24-6370-4685-94B2-256C3DD98E0F}" type="datetimeFigureOut">
              <a:rPr lang="en-AU" smtClean="0"/>
              <a:t>14/11/2024</a:t>
            </a:fld>
            <a:endParaRPr lang="en-AU"/>
          </a:p>
        </p:txBody>
      </p:sp>
      <p:sp>
        <p:nvSpPr>
          <p:cNvPr id="5" name="Footer Placeholder 4">
            <a:extLst>
              <a:ext uri="{FF2B5EF4-FFF2-40B4-BE49-F238E27FC236}">
                <a16:creationId xmlns:a16="http://schemas.microsoft.com/office/drawing/2014/main" id="{F657E08F-AD8C-4026-9FB9-AEC89AF827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CE1325B-E21B-4A69-8B34-70385E091F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81746C-879D-4BFD-8CAE-BA98F43DF304}" type="slidenum">
              <a:rPr lang="en-AU" smtClean="0"/>
              <a:t>‹#›</a:t>
            </a:fld>
            <a:endParaRPr lang="en-AU"/>
          </a:p>
        </p:txBody>
      </p:sp>
    </p:spTree>
    <p:extLst>
      <p:ext uri="{BB962C8B-B14F-4D97-AF65-F5344CB8AC3E}">
        <p14:creationId xmlns:p14="http://schemas.microsoft.com/office/powerpoint/2010/main" val="2904512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232_D5840ABA.xml"/><Relationship Id="rId1" Type="http://schemas.openxmlformats.org/officeDocument/2006/relationships/slideLayout" Target="../slideLayouts/slideLayout1.xml"/><Relationship Id="rId6" Type="http://schemas.openxmlformats.org/officeDocument/2006/relationships/hyperlink" Target="https://investorsforhumanrights.org/corporate-engagement/corporate-human-rights-benchmark-chrb-engagement" TargetMode="External"/><Relationship Id="rId5" Type="http://schemas.openxmlformats.org/officeDocument/2006/relationships/hyperlink" Target="https://investorsforhumanrights.org/corporate-responsibility-respect-human-rights-cr2r" TargetMode="Externa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8_12290D9D.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22E_7E4298CB.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233_4D5B4DB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7A248A86-C2AE-5567-B58B-73D0C30B7096}"/>
              </a:ext>
            </a:extLst>
          </p:cNvPr>
          <p:cNvSpPr txBox="1">
            <a:spLocks/>
          </p:cNvSpPr>
          <p:nvPr/>
        </p:nvSpPr>
        <p:spPr>
          <a:xfrm>
            <a:off x="1973766" y="5616732"/>
            <a:ext cx="8828346" cy="147523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Clr>
                <a:srgbClr val="74CCD4"/>
              </a:buClr>
              <a:buFont typeface="Arial" panose="020B0604020202020204" pitchFamily="34" charset="0"/>
              <a:buNone/>
              <a:defRPr sz="2400" kern="1200">
                <a:solidFill>
                  <a:srgbClr val="FC9B3C"/>
                </a:solidFill>
                <a:latin typeface="+mn-lt"/>
                <a:ea typeface="+mn-ea"/>
                <a:cs typeface="+mn-cs"/>
              </a:defRPr>
            </a:lvl1pPr>
            <a:lvl2pPr marL="457200" indent="0" algn="ctr" defTabSz="914400" rtl="0" eaLnBrk="1" latinLnBrk="0" hangingPunct="1">
              <a:lnSpc>
                <a:spcPct val="90000"/>
              </a:lnSpc>
              <a:spcBef>
                <a:spcPts val="500"/>
              </a:spcBef>
              <a:buClr>
                <a:srgbClr val="74CCD4"/>
              </a:buClr>
              <a:buFont typeface="Arial" panose="020B0604020202020204" pitchFamily="34" charset="0"/>
              <a:buNone/>
              <a:defRPr sz="2000" kern="1200">
                <a:solidFill>
                  <a:srgbClr val="0C4C64"/>
                </a:solidFill>
                <a:latin typeface="+mn-lt"/>
                <a:ea typeface="+mn-ea"/>
                <a:cs typeface="+mn-cs"/>
              </a:defRPr>
            </a:lvl2pPr>
            <a:lvl3pPr marL="914400" indent="0" algn="ctr" defTabSz="914400" rtl="0" eaLnBrk="1" latinLnBrk="0" hangingPunct="1">
              <a:lnSpc>
                <a:spcPct val="90000"/>
              </a:lnSpc>
              <a:spcBef>
                <a:spcPts val="500"/>
              </a:spcBef>
              <a:buClr>
                <a:srgbClr val="74CCD4"/>
              </a:buClr>
              <a:buFont typeface="Arial" panose="020B0604020202020204" pitchFamily="34" charset="0"/>
              <a:buNone/>
              <a:defRPr sz="1800" kern="1200">
                <a:solidFill>
                  <a:srgbClr val="0C4C64"/>
                </a:solidFill>
                <a:latin typeface="+mn-lt"/>
                <a:ea typeface="+mn-ea"/>
                <a:cs typeface="+mn-cs"/>
              </a:defRPr>
            </a:lvl3pPr>
            <a:lvl4pPr marL="1371600" indent="0" algn="ctr" defTabSz="914400" rtl="0" eaLnBrk="1" latinLnBrk="0" hangingPunct="1">
              <a:lnSpc>
                <a:spcPct val="90000"/>
              </a:lnSpc>
              <a:spcBef>
                <a:spcPts val="500"/>
              </a:spcBef>
              <a:buClr>
                <a:srgbClr val="74CCD4"/>
              </a:buClr>
              <a:buFont typeface="Arial" panose="020B0604020202020204" pitchFamily="34" charset="0"/>
              <a:buNone/>
              <a:defRPr sz="1600" kern="1200">
                <a:solidFill>
                  <a:srgbClr val="0C4C64"/>
                </a:solidFill>
                <a:latin typeface="+mn-lt"/>
                <a:ea typeface="+mn-ea"/>
                <a:cs typeface="+mn-cs"/>
              </a:defRPr>
            </a:lvl4pPr>
            <a:lvl5pPr marL="1828800" indent="0" algn="ctr" defTabSz="914400" rtl="0" eaLnBrk="1" latinLnBrk="0" hangingPunct="1">
              <a:lnSpc>
                <a:spcPct val="90000"/>
              </a:lnSpc>
              <a:spcBef>
                <a:spcPts val="500"/>
              </a:spcBef>
              <a:buClr>
                <a:srgbClr val="74CCD4"/>
              </a:buClr>
              <a:buFont typeface="Arial" panose="020B0604020202020204" pitchFamily="34" charset="0"/>
              <a:buNone/>
              <a:defRPr sz="1600" kern="1200">
                <a:solidFill>
                  <a:srgbClr val="0C4C64"/>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br>
              <a:rPr lang="en-US"/>
            </a:br>
            <a:endParaRPr lang="en-US"/>
          </a:p>
          <a:p>
            <a:r>
              <a:rPr lang="en-US" b="1">
                <a:solidFill>
                  <a:srgbClr val="0C4C64"/>
                </a:solidFill>
              </a:rPr>
              <a:t>Thursday, November 14th, 2024</a:t>
            </a:r>
            <a:endParaRPr lang="en-US" b="1">
              <a:solidFill>
                <a:srgbClr val="0C4C64"/>
              </a:solidFill>
              <a:cs typeface="Calibri"/>
            </a:endParaRPr>
          </a:p>
        </p:txBody>
      </p:sp>
      <p:sp>
        <p:nvSpPr>
          <p:cNvPr id="8" name="TextBox 7">
            <a:extLst>
              <a:ext uri="{FF2B5EF4-FFF2-40B4-BE49-F238E27FC236}">
                <a16:creationId xmlns:a16="http://schemas.microsoft.com/office/drawing/2014/main" id="{4F802582-F0B7-D601-DBA0-5107DB6DE0CE}"/>
              </a:ext>
            </a:extLst>
          </p:cNvPr>
          <p:cNvSpPr txBox="1"/>
          <p:nvPr/>
        </p:nvSpPr>
        <p:spPr>
          <a:xfrm>
            <a:off x="1017911" y="998953"/>
            <a:ext cx="10150186" cy="1431161"/>
          </a:xfrm>
          <a:prstGeom prst="rect">
            <a:avLst/>
          </a:prstGeom>
          <a:noFill/>
        </p:spPr>
        <p:txBody>
          <a:bodyPr wrap="square" lIns="91440" tIns="45720" rIns="91440" bIns="45720" rtlCol="0" anchor="t">
            <a:spAutoFit/>
          </a:bodyPr>
          <a:lstStyle/>
          <a:p>
            <a:pPr algn="ctr"/>
            <a:r>
              <a:rPr lang="en-US" sz="2800" b="1">
                <a:solidFill>
                  <a:srgbClr val="003366"/>
                </a:solidFill>
                <a:latin typeface="PT Sans"/>
                <a:cs typeface="Calibri"/>
              </a:rPr>
              <a:t>The Corporate Responsibility to Respect Human Rights:</a:t>
            </a:r>
          </a:p>
          <a:p>
            <a:pPr algn="ctr"/>
            <a:r>
              <a:rPr lang="en-US" sz="2800" b="1">
                <a:solidFill>
                  <a:srgbClr val="003366"/>
                </a:solidFill>
                <a:latin typeface="PT Sans"/>
                <a:cs typeface="Calibri"/>
              </a:rPr>
              <a:t>HRDD Part 3 – Communication of Responsible Business Conduct to Stakeholders</a:t>
            </a:r>
          </a:p>
        </p:txBody>
      </p:sp>
      <p:graphicFrame>
        <p:nvGraphicFramePr>
          <p:cNvPr id="2" name="Table 1">
            <a:extLst>
              <a:ext uri="{FF2B5EF4-FFF2-40B4-BE49-F238E27FC236}">
                <a16:creationId xmlns:a16="http://schemas.microsoft.com/office/drawing/2014/main" id="{72D7F39D-67A5-4C86-0493-2CC1BD0F26AF}"/>
              </a:ext>
            </a:extLst>
          </p:cNvPr>
          <p:cNvGraphicFramePr>
            <a:graphicFrameLocks noGrp="1"/>
          </p:cNvGraphicFramePr>
          <p:nvPr>
            <p:extLst>
              <p:ext uri="{D42A27DB-BD31-4B8C-83A1-F6EECF244321}">
                <p14:modId xmlns:p14="http://schemas.microsoft.com/office/powerpoint/2010/main" val="579776134"/>
              </p:ext>
            </p:extLst>
          </p:nvPr>
        </p:nvGraphicFramePr>
        <p:xfrm>
          <a:off x="3137673" y="3784409"/>
          <a:ext cx="5916654" cy="255969"/>
        </p:xfrm>
        <a:graphic>
          <a:graphicData uri="http://schemas.openxmlformats.org/drawingml/2006/table">
            <a:tbl>
              <a:tblPr/>
              <a:tblGrid>
                <a:gridCol w="5916654">
                  <a:extLst>
                    <a:ext uri="{9D8B030D-6E8A-4147-A177-3AD203B41FA5}">
                      <a16:colId xmlns:a16="http://schemas.microsoft.com/office/drawing/2014/main" val="63980749"/>
                    </a:ext>
                  </a:extLst>
                </a:gridCol>
              </a:tblGrid>
              <a:tr h="0">
                <a:tc>
                  <a:txBody>
                    <a:bodyPr/>
                    <a:lstStyle/>
                    <a:p>
                      <a:pPr marL="0" marR="0" algn="ctr">
                        <a:lnSpc>
                          <a:spcPts val="1350"/>
                        </a:lnSpc>
                        <a:spcBef>
                          <a:spcPts val="0"/>
                        </a:spcBef>
                        <a:spcAft>
                          <a:spcPts val="0"/>
                        </a:spcAft>
                      </a:pPr>
                      <a:r>
                        <a:rPr lang="en-US" sz="1100" b="1">
                          <a:solidFill>
                            <a:srgbClr val="202020"/>
                          </a:solidFill>
                          <a:effectLst/>
                          <a:latin typeface="Calibri" panose="020F0502020204030204" pitchFamily="34" charset="0"/>
                        </a:rPr>
                        <a:t> </a:t>
                      </a:r>
                      <a:endParaRPr lang="en-US" sz="1200">
                        <a:effectLst/>
                        <a:latin typeface="Calibri" panose="020F0502020204030204" pitchFamily="34" charset="0"/>
                      </a:endParaRPr>
                    </a:p>
                  </a:txBody>
                  <a:tcPr marL="171450" marR="171450" marT="0" marB="85725">
                    <a:lnL>
                      <a:noFill/>
                    </a:lnL>
                    <a:lnR>
                      <a:noFill/>
                    </a:lnR>
                    <a:lnT>
                      <a:noFill/>
                    </a:lnT>
                    <a:lnB>
                      <a:noFill/>
                    </a:lnB>
                  </a:tcPr>
                </a:tc>
                <a:extLst>
                  <a:ext uri="{0D108BD9-81ED-4DB2-BD59-A6C34878D82A}">
                    <a16:rowId xmlns:a16="http://schemas.microsoft.com/office/drawing/2014/main" val="1363376948"/>
                  </a:ext>
                </a:extLst>
              </a:tr>
            </a:tbl>
          </a:graphicData>
        </a:graphic>
      </p:graphicFrame>
      <p:pic>
        <p:nvPicPr>
          <p:cNvPr id="9" name="Google Shape;175;p1" descr="A black background with blue and orange text&#10;&#10;Description automatically generated with low confidence">
            <a:extLst>
              <a:ext uri="{FF2B5EF4-FFF2-40B4-BE49-F238E27FC236}">
                <a16:creationId xmlns:a16="http://schemas.microsoft.com/office/drawing/2014/main" id="{10893A7A-C68F-A2D9-B835-15CA8CF7FACA}"/>
              </a:ext>
            </a:extLst>
          </p:cNvPr>
          <p:cNvPicPr preferRelativeResize="0"/>
          <p:nvPr/>
        </p:nvPicPr>
        <p:blipFill rotWithShape="1">
          <a:blip r:embed="rId2">
            <a:alphaModFix/>
          </a:blip>
          <a:srcRect/>
          <a:stretch/>
        </p:blipFill>
        <p:spPr>
          <a:xfrm>
            <a:off x="817767" y="314919"/>
            <a:ext cx="2228470" cy="762651"/>
          </a:xfrm>
          <a:prstGeom prst="rect">
            <a:avLst/>
          </a:prstGeom>
          <a:noFill/>
          <a:ln>
            <a:noFill/>
          </a:ln>
        </p:spPr>
      </p:pic>
      <p:pic>
        <p:nvPicPr>
          <p:cNvPr id="3" name="Picture 2" descr="A person writing on a piece of paper&#10;&#10;Description automatically generated">
            <a:extLst>
              <a:ext uri="{FF2B5EF4-FFF2-40B4-BE49-F238E27FC236}">
                <a16:creationId xmlns:a16="http://schemas.microsoft.com/office/drawing/2014/main" id="{0810AA8C-B623-54BC-3542-8054B3EA073D}"/>
              </a:ext>
            </a:extLst>
          </p:cNvPr>
          <p:cNvPicPr>
            <a:picLocks noChangeAspect="1"/>
          </p:cNvPicPr>
          <p:nvPr/>
        </p:nvPicPr>
        <p:blipFill>
          <a:blip r:embed="rId3"/>
          <a:stretch>
            <a:fillRect/>
          </a:stretch>
        </p:blipFill>
        <p:spPr>
          <a:xfrm>
            <a:off x="3135712" y="2286336"/>
            <a:ext cx="6096000" cy="4069404"/>
          </a:xfrm>
          <a:prstGeom prst="rect">
            <a:avLst/>
          </a:prstGeom>
        </p:spPr>
      </p:pic>
    </p:spTree>
    <p:extLst>
      <p:ext uri="{BB962C8B-B14F-4D97-AF65-F5344CB8AC3E}">
        <p14:creationId xmlns:p14="http://schemas.microsoft.com/office/powerpoint/2010/main" val="1654444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D04EFA6-9431-EF88-1584-70B4A4E97BCB}"/>
              </a:ext>
            </a:extLst>
          </p:cNvPr>
          <p:cNvSpPr txBox="1">
            <a:spLocks/>
          </p:cNvSpPr>
          <p:nvPr/>
        </p:nvSpPr>
        <p:spPr>
          <a:xfrm>
            <a:off x="224048" y="212233"/>
            <a:ext cx="10765578" cy="542487"/>
          </a:xfrm>
          <a:prstGeom prst="rect">
            <a:avLst/>
          </a:prstGeom>
        </p:spPr>
        <p:txBody>
          <a:bodyPr/>
          <a:lstStyle>
            <a:lvl1pPr algn="l" defTabSz="914400" rtl="0" eaLnBrk="1" latinLnBrk="0" hangingPunct="1">
              <a:lnSpc>
                <a:spcPct val="90000"/>
              </a:lnSpc>
              <a:spcBef>
                <a:spcPct val="0"/>
              </a:spcBef>
              <a:buNone/>
              <a:defRPr sz="4400" b="1"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en-US" sz="3800" dirty="0">
                <a:solidFill>
                  <a:srgbClr val="C4093A"/>
                </a:solidFill>
                <a:latin typeface="Garamond" panose="02020404030301010803" pitchFamily="18" charset="0"/>
              </a:rPr>
              <a:t>Three buckets </a:t>
            </a:r>
            <a:r>
              <a:rPr lang="en-US" sz="3800" dirty="0">
                <a:solidFill>
                  <a:srgbClr val="000000"/>
                </a:solidFill>
                <a:latin typeface="Garamond" panose="02020404030301010803" pitchFamily="18" charset="0"/>
              </a:rPr>
              <a:t>of legislative developments</a:t>
            </a:r>
          </a:p>
        </p:txBody>
      </p:sp>
      <p:sp>
        <p:nvSpPr>
          <p:cNvPr id="12" name="Rectangle 11">
            <a:extLst>
              <a:ext uri="{FF2B5EF4-FFF2-40B4-BE49-F238E27FC236}">
                <a16:creationId xmlns:a16="http://schemas.microsoft.com/office/drawing/2014/main" id="{9939A492-AD07-B961-72C3-6DD7DCD6E865}"/>
              </a:ext>
            </a:extLst>
          </p:cNvPr>
          <p:cNvSpPr/>
          <p:nvPr/>
        </p:nvSpPr>
        <p:spPr>
          <a:xfrm>
            <a:off x="806824" y="2474259"/>
            <a:ext cx="2770094" cy="2689412"/>
          </a:xfrm>
          <a:prstGeom prst="rect">
            <a:avLst/>
          </a:prstGeom>
          <a:solidFill>
            <a:srgbClr val="361836"/>
          </a:solidFill>
          <a:ln w="12700" cap="flat" cmpd="sng" algn="ctr">
            <a:solidFill>
              <a:srgbClr val="361836">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panose="020B0604020202020204"/>
                <a:ea typeface="+mn-ea"/>
                <a:cs typeface="+mn-cs"/>
              </a:rPr>
              <a:t>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a:ea typeface="+mn-ea"/>
                <a:cs typeface="+mn-cs"/>
              </a:rPr>
              <a:t>Reporting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a:ea typeface="+mn-ea"/>
                <a:cs typeface="+mn-cs"/>
              </a:rPr>
              <a:t>(CSRD, MSA, SFDR, Canada S-211…)</a:t>
            </a:r>
          </a:p>
        </p:txBody>
      </p:sp>
      <p:sp>
        <p:nvSpPr>
          <p:cNvPr id="13" name="Rectangle 12">
            <a:extLst>
              <a:ext uri="{FF2B5EF4-FFF2-40B4-BE49-F238E27FC236}">
                <a16:creationId xmlns:a16="http://schemas.microsoft.com/office/drawing/2014/main" id="{5F163715-D22D-E875-2E09-E4A694F3711F}"/>
              </a:ext>
            </a:extLst>
          </p:cNvPr>
          <p:cNvSpPr/>
          <p:nvPr/>
        </p:nvSpPr>
        <p:spPr>
          <a:xfrm>
            <a:off x="8449236" y="2474259"/>
            <a:ext cx="2770094" cy="2689412"/>
          </a:xfrm>
          <a:prstGeom prst="rect">
            <a:avLst/>
          </a:prstGeom>
          <a:solidFill>
            <a:srgbClr val="004F54"/>
          </a:solidFill>
          <a:ln w="12700" cap="flat" cmpd="sng" algn="ctr">
            <a:solidFill>
              <a:srgbClr val="361836">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panose="020B0604020202020204"/>
                <a:ea typeface="+mn-ea"/>
                <a:cs typeface="+mn-cs"/>
              </a:rPr>
              <a:t>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a:ea typeface="+mn-ea"/>
                <a:cs typeface="+mn-cs"/>
              </a:rPr>
              <a:t>Import Bans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a:ea typeface="+mn-ea"/>
                <a:cs typeface="+mn-cs"/>
              </a:rPr>
              <a:t>(US WROs, Uyghur forced </a:t>
            </a:r>
            <a:r>
              <a:rPr kumimoji="0" lang="en-US" sz="1600" b="1" i="0" u="none" strike="noStrike" kern="0" cap="none" spc="0" normalizeH="0" baseline="0" noProof="0" dirty="0" err="1">
                <a:ln>
                  <a:noFill/>
                </a:ln>
                <a:solidFill>
                  <a:srgbClr val="FFFFFF"/>
                </a:solidFill>
                <a:effectLst/>
                <a:uLnTx/>
                <a:uFillTx/>
                <a:latin typeface="Arial" panose="020B0604020202020204"/>
                <a:ea typeface="+mn-ea"/>
                <a:cs typeface="+mn-cs"/>
              </a:rPr>
              <a:t>labour</a:t>
            </a:r>
            <a:r>
              <a:rPr kumimoji="0" lang="en-US" sz="1600" b="1" i="0" u="none" strike="noStrike" kern="0" cap="none" spc="0" normalizeH="0" baseline="0" noProof="0" dirty="0">
                <a:ln>
                  <a:noFill/>
                </a:ln>
                <a:solidFill>
                  <a:srgbClr val="FFFFFF"/>
                </a:solidFill>
                <a:effectLst/>
                <a:uLnTx/>
                <a:uFillTx/>
                <a:latin typeface="Arial" panose="020B0604020202020204"/>
                <a:ea typeface="+mn-ea"/>
                <a:cs typeface="+mn-cs"/>
              </a:rPr>
              <a:t>, EU forced </a:t>
            </a:r>
            <a:r>
              <a:rPr kumimoji="0" lang="en-US" sz="1600" b="1" i="0" u="none" strike="noStrike" kern="0" cap="none" spc="0" normalizeH="0" baseline="0" noProof="0" dirty="0" err="1">
                <a:ln>
                  <a:noFill/>
                </a:ln>
                <a:solidFill>
                  <a:srgbClr val="FFFFFF"/>
                </a:solidFill>
                <a:effectLst/>
                <a:uLnTx/>
                <a:uFillTx/>
                <a:latin typeface="Arial" panose="020B0604020202020204"/>
                <a:ea typeface="+mn-ea"/>
                <a:cs typeface="+mn-cs"/>
              </a:rPr>
              <a:t>labour</a:t>
            </a:r>
            <a:r>
              <a:rPr kumimoji="0" lang="en-US" sz="1600" b="1" i="0" u="none" strike="noStrike" kern="0" cap="none" spc="0" normalizeH="0" baseline="0" noProof="0" dirty="0">
                <a:ln>
                  <a:noFill/>
                </a:ln>
                <a:solidFill>
                  <a:srgbClr val="FFFFFF"/>
                </a:solidFill>
                <a:effectLst/>
                <a:uLnTx/>
                <a:uFillTx/>
                <a:latin typeface="Arial" panose="020B0604020202020204"/>
                <a:ea typeface="+mn-ea"/>
                <a:cs typeface="+mn-cs"/>
              </a:rPr>
              <a:t> ban…)  </a:t>
            </a:r>
          </a:p>
        </p:txBody>
      </p:sp>
      <p:sp>
        <p:nvSpPr>
          <p:cNvPr id="14" name="Rectangle 13">
            <a:extLst>
              <a:ext uri="{FF2B5EF4-FFF2-40B4-BE49-F238E27FC236}">
                <a16:creationId xmlns:a16="http://schemas.microsoft.com/office/drawing/2014/main" id="{B6B350B6-1FB5-497D-1FEB-3D337E341071}"/>
              </a:ext>
            </a:extLst>
          </p:cNvPr>
          <p:cNvSpPr/>
          <p:nvPr/>
        </p:nvSpPr>
        <p:spPr>
          <a:xfrm>
            <a:off x="4628030" y="2474259"/>
            <a:ext cx="2770094" cy="2689412"/>
          </a:xfrm>
          <a:prstGeom prst="rect">
            <a:avLst/>
          </a:prstGeom>
          <a:solidFill>
            <a:srgbClr val="800328"/>
          </a:solidFill>
          <a:ln w="12700" cap="flat" cmpd="sng" algn="ctr">
            <a:solidFill>
              <a:srgbClr val="361836">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panose="020B0604020202020204"/>
                <a:ea typeface="+mn-ea"/>
                <a:cs typeface="+mn-cs"/>
              </a:rPr>
              <a:t>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a:ea typeface="+mn-ea"/>
                <a:cs typeface="+mn-cs"/>
              </a:rPr>
              <a:t>Due Diligence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a:ea typeface="+mn-ea"/>
                <a:cs typeface="+mn-cs"/>
              </a:rPr>
              <a:t>(France Duty of Vigilance, German Supply Chain, CS3D…)</a:t>
            </a:r>
          </a:p>
        </p:txBody>
      </p:sp>
    </p:spTree>
    <p:extLst>
      <p:ext uri="{BB962C8B-B14F-4D97-AF65-F5344CB8AC3E}">
        <p14:creationId xmlns:p14="http://schemas.microsoft.com/office/powerpoint/2010/main" val="3618749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E56386-EC0A-F6E8-E751-C08E5084DF4A}"/>
              </a:ext>
            </a:extLst>
          </p:cNvPr>
          <p:cNvSpPr>
            <a:spLocks noGrp="1"/>
          </p:cNvSpPr>
          <p:nvPr>
            <p:ph type="body" sz="quarter" idx="12"/>
          </p:nvPr>
        </p:nvSpPr>
        <p:spPr/>
        <p:txBody>
          <a:bodyPr>
            <a:normAutofit fontScale="92500" lnSpcReduction="20000"/>
          </a:bodyPr>
          <a:lstStyle/>
          <a:p>
            <a:pPr>
              <a:lnSpc>
                <a:spcPct val="100000"/>
              </a:lnSpc>
              <a:spcBef>
                <a:spcPts val="0"/>
              </a:spcBef>
              <a:defRPr/>
            </a:pPr>
            <a:r>
              <a:rPr lang="en-US" dirty="0">
                <a:solidFill>
                  <a:srgbClr val="361836"/>
                </a:solidFill>
                <a:cs typeface="+mn-cs"/>
              </a:rPr>
              <a:t>How are these standards </a:t>
            </a:r>
            <a:r>
              <a:rPr lang="en-US" dirty="0">
                <a:solidFill>
                  <a:srgbClr val="E0364A"/>
                </a:solidFill>
                <a:cs typeface="+mn-cs"/>
              </a:rPr>
              <a:t>aligned</a:t>
            </a:r>
            <a:r>
              <a:rPr lang="en-US" dirty="0">
                <a:solidFill>
                  <a:srgbClr val="361836"/>
                </a:solidFill>
                <a:cs typeface="+mn-cs"/>
              </a:rPr>
              <a:t>?</a:t>
            </a:r>
          </a:p>
        </p:txBody>
      </p:sp>
      <p:sp>
        <p:nvSpPr>
          <p:cNvPr id="5" name="TextBox 4">
            <a:extLst>
              <a:ext uri="{FF2B5EF4-FFF2-40B4-BE49-F238E27FC236}">
                <a16:creationId xmlns:a16="http://schemas.microsoft.com/office/drawing/2014/main" id="{5FD5BB8B-BEA7-3C3B-9421-2317A28C23B0}"/>
              </a:ext>
            </a:extLst>
          </p:cNvPr>
          <p:cNvSpPr txBox="1"/>
          <p:nvPr/>
        </p:nvSpPr>
        <p:spPr>
          <a:xfrm>
            <a:off x="620037" y="904097"/>
            <a:ext cx="4480714"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Good news: there is increasing alignment!</a:t>
            </a:r>
          </a:p>
          <a:p>
            <a:endParaRPr lang="en-US" dirty="0">
              <a:latin typeface="Arial" panose="020B0604020202020204" pitchFamily="34" charset="0"/>
              <a:cs typeface="Arial" panose="020B0604020202020204" pitchFamily="34" charset="0"/>
            </a:endParaRPr>
          </a:p>
          <a:p>
            <a:endParaRPr lang="en-US" dirty="0"/>
          </a:p>
        </p:txBody>
      </p:sp>
      <p:pic>
        <p:nvPicPr>
          <p:cNvPr id="14" name="Picture 13">
            <a:extLst>
              <a:ext uri="{FF2B5EF4-FFF2-40B4-BE49-F238E27FC236}">
                <a16:creationId xmlns:a16="http://schemas.microsoft.com/office/drawing/2014/main" id="{E6C7FF94-FA42-6E9D-DCA3-CF72D829283A}"/>
              </a:ext>
            </a:extLst>
          </p:cNvPr>
          <p:cNvPicPr>
            <a:picLocks noChangeAspect="1"/>
          </p:cNvPicPr>
          <p:nvPr/>
        </p:nvPicPr>
        <p:blipFill>
          <a:blip r:embed="rId2"/>
          <a:stretch>
            <a:fillRect/>
          </a:stretch>
        </p:blipFill>
        <p:spPr>
          <a:xfrm>
            <a:off x="6872126" y="2509637"/>
            <a:ext cx="4015674" cy="3530731"/>
          </a:xfrm>
          <a:prstGeom prst="rect">
            <a:avLst/>
          </a:prstGeom>
        </p:spPr>
      </p:pic>
      <p:pic>
        <p:nvPicPr>
          <p:cNvPr id="15" name="Picture 14">
            <a:extLst>
              <a:ext uri="{FF2B5EF4-FFF2-40B4-BE49-F238E27FC236}">
                <a16:creationId xmlns:a16="http://schemas.microsoft.com/office/drawing/2014/main" id="{70A99A18-0410-7B53-4E5A-DCE833D87446}"/>
              </a:ext>
            </a:extLst>
          </p:cNvPr>
          <p:cNvPicPr>
            <a:picLocks noChangeAspect="1"/>
          </p:cNvPicPr>
          <p:nvPr/>
        </p:nvPicPr>
        <p:blipFill>
          <a:blip r:embed="rId3"/>
          <a:stretch>
            <a:fillRect/>
          </a:stretch>
        </p:blipFill>
        <p:spPr>
          <a:xfrm>
            <a:off x="727321" y="2526589"/>
            <a:ext cx="5340570" cy="2385109"/>
          </a:xfrm>
          <a:prstGeom prst="rect">
            <a:avLst/>
          </a:prstGeom>
        </p:spPr>
      </p:pic>
      <p:sp>
        <p:nvSpPr>
          <p:cNvPr id="16" name="Rectangle 15">
            <a:extLst>
              <a:ext uri="{FF2B5EF4-FFF2-40B4-BE49-F238E27FC236}">
                <a16:creationId xmlns:a16="http://schemas.microsoft.com/office/drawing/2014/main" id="{8B6F0774-551D-346F-A0AC-32B587C9800B}"/>
              </a:ext>
            </a:extLst>
          </p:cNvPr>
          <p:cNvSpPr/>
          <p:nvPr/>
        </p:nvSpPr>
        <p:spPr>
          <a:xfrm>
            <a:off x="727321" y="1902150"/>
            <a:ext cx="5340569" cy="391114"/>
          </a:xfrm>
          <a:prstGeom prst="rect">
            <a:avLst/>
          </a:prstGeom>
          <a:solidFill>
            <a:srgbClr val="371838"/>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Arial" panose="020B0604020202020204"/>
                <a:ea typeface="+mn-ea"/>
                <a:cs typeface="Arial"/>
              </a:rPr>
              <a:t>Severity</a:t>
            </a:r>
          </a:p>
        </p:txBody>
      </p:sp>
      <p:sp>
        <p:nvSpPr>
          <p:cNvPr id="17" name="Rectangle 16">
            <a:extLst>
              <a:ext uri="{FF2B5EF4-FFF2-40B4-BE49-F238E27FC236}">
                <a16:creationId xmlns:a16="http://schemas.microsoft.com/office/drawing/2014/main" id="{A80D3EB3-EEF0-9821-087B-65ACE7404F14}"/>
              </a:ext>
            </a:extLst>
          </p:cNvPr>
          <p:cNvSpPr/>
          <p:nvPr/>
        </p:nvSpPr>
        <p:spPr>
          <a:xfrm>
            <a:off x="6273219" y="1902150"/>
            <a:ext cx="5111726" cy="391114"/>
          </a:xfrm>
          <a:prstGeom prst="rect">
            <a:avLst/>
          </a:prstGeom>
          <a:solidFill>
            <a:srgbClr val="371838"/>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Arial" panose="020B0604020202020204"/>
                <a:ea typeface="+mn-ea"/>
                <a:cs typeface="Arial"/>
              </a:rPr>
              <a:t>Likelihood</a:t>
            </a:r>
          </a:p>
        </p:txBody>
      </p:sp>
      <p:sp>
        <p:nvSpPr>
          <p:cNvPr id="18" name="TextBox 17">
            <a:extLst>
              <a:ext uri="{FF2B5EF4-FFF2-40B4-BE49-F238E27FC236}">
                <a16:creationId xmlns:a16="http://schemas.microsoft.com/office/drawing/2014/main" id="{9296C266-53AA-DAEF-1F06-C7D0AEDA7DFF}"/>
              </a:ext>
            </a:extLst>
          </p:cNvPr>
          <p:cNvSpPr txBox="1"/>
          <p:nvPr/>
        </p:nvSpPr>
        <p:spPr>
          <a:xfrm>
            <a:off x="746923" y="5418685"/>
            <a:ext cx="5886413" cy="1200329"/>
          </a:xfrm>
          <a:prstGeom prst="rect">
            <a:avLst/>
          </a:prstGeom>
          <a:noFill/>
        </p:spPr>
        <p:txBody>
          <a:bodyPr wrap="square" rtlCol="0">
            <a:spAutoFit/>
          </a:bodyPr>
          <a:lstStyle/>
          <a:p>
            <a:r>
              <a:rPr lang="en-US" b="1" i="1" dirty="0">
                <a:solidFill>
                  <a:srgbClr val="000000"/>
                </a:solidFill>
                <a:latin typeface="Arial" panose="020B0604020202020204"/>
              </a:rPr>
              <a:t>”Severity is based on: (a) the scale;  (b) scope; and (c) irremediable character of the impact.”</a:t>
            </a:r>
          </a:p>
          <a:p>
            <a:r>
              <a:rPr lang="en-US" b="1" i="1" dirty="0">
                <a:solidFill>
                  <a:srgbClr val="000000"/>
                </a:solidFill>
                <a:latin typeface="Arial" panose="020B0604020202020204"/>
              </a:rPr>
              <a:t> - ESRS 1 </a:t>
            </a:r>
          </a:p>
          <a:p>
            <a:endParaRPr lang="en-US" dirty="0">
              <a:solidFill>
                <a:srgbClr val="595959"/>
              </a:solidFill>
              <a:latin typeface="Arial" panose="020B0604020202020204"/>
            </a:endParaRPr>
          </a:p>
        </p:txBody>
      </p:sp>
    </p:spTree>
    <p:extLst>
      <p:ext uri="{BB962C8B-B14F-4D97-AF65-F5344CB8AC3E}">
        <p14:creationId xmlns:p14="http://schemas.microsoft.com/office/powerpoint/2010/main" val="359961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391EF79-C24C-DED5-05C4-BAFEAB5B80F8}"/>
              </a:ext>
            </a:extLst>
          </p:cNvPr>
          <p:cNvSpPr/>
          <p:nvPr/>
        </p:nvSpPr>
        <p:spPr>
          <a:xfrm>
            <a:off x="671856" y="3026805"/>
            <a:ext cx="1591560" cy="1283778"/>
          </a:xfrm>
          <a:prstGeom prst="rect">
            <a:avLst/>
          </a:prstGeom>
          <a:solidFill>
            <a:srgbClr val="361836"/>
          </a:solidFill>
          <a:ln w="12700" cap="flat" cmpd="sng" algn="ctr">
            <a:solidFill>
              <a:srgbClr val="361836">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Arial" panose="020B0604020202020204"/>
                <a:ea typeface="+mn-ea"/>
                <a:cs typeface="+mn-cs"/>
              </a:rPr>
              <a:t>A. </a:t>
            </a: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Understand</a:t>
            </a:r>
            <a:r>
              <a:rPr kumimoji="0" lang="en-US" sz="1600" b="0" i="0" u="none" strike="noStrike" kern="0" cap="none" spc="0" normalizeH="0" baseline="0" noProof="0">
                <a:ln>
                  <a:noFill/>
                </a:ln>
                <a:solidFill>
                  <a:srgbClr val="FFFFFF"/>
                </a:solidFill>
                <a:effectLst/>
                <a:uLnTx/>
                <a:uFillTx/>
                <a:latin typeface="Arial" panose="020B0604020202020204"/>
                <a:ea typeface="+mn-ea"/>
                <a:cs typeface="+mn-cs"/>
              </a:rPr>
              <a:t> the broad context</a:t>
            </a:r>
          </a:p>
        </p:txBody>
      </p:sp>
      <p:sp>
        <p:nvSpPr>
          <p:cNvPr id="14" name="Rectangle 13">
            <a:extLst>
              <a:ext uri="{FF2B5EF4-FFF2-40B4-BE49-F238E27FC236}">
                <a16:creationId xmlns:a16="http://schemas.microsoft.com/office/drawing/2014/main" id="{8E5DC552-18FE-238D-7761-E65B1297FAEB}"/>
              </a:ext>
            </a:extLst>
          </p:cNvPr>
          <p:cNvSpPr/>
          <p:nvPr/>
        </p:nvSpPr>
        <p:spPr>
          <a:xfrm>
            <a:off x="2954269" y="3026805"/>
            <a:ext cx="1455918" cy="1283778"/>
          </a:xfrm>
          <a:prstGeom prst="rect">
            <a:avLst/>
          </a:prstGeom>
          <a:solidFill>
            <a:srgbClr val="800328"/>
          </a:solidFill>
          <a:ln w="12700" cap="flat" cmpd="sng" algn="ctr">
            <a:solidFill>
              <a:srgbClr val="361836">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Arial" panose="020B0604020202020204"/>
                <a:ea typeface="+mn-ea"/>
                <a:cs typeface="+mn-cs"/>
              </a:rPr>
              <a:t>B. </a:t>
            </a: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Identify</a:t>
            </a:r>
            <a:r>
              <a:rPr kumimoji="0" lang="en-US" sz="1600" b="0" i="0" u="none" strike="noStrike" kern="0" cap="none" spc="0" normalizeH="0" baseline="0" noProof="0">
                <a:ln>
                  <a:noFill/>
                </a:ln>
                <a:solidFill>
                  <a:srgbClr val="FFFFFF"/>
                </a:solidFill>
                <a:effectLst/>
                <a:uLnTx/>
                <a:uFillTx/>
                <a:latin typeface="Arial" panose="020B0604020202020204"/>
                <a:ea typeface="+mn-ea"/>
                <a:cs typeface="+mn-cs"/>
              </a:rPr>
              <a:t> all actual and potential impacts</a:t>
            </a:r>
          </a:p>
        </p:txBody>
      </p:sp>
      <p:sp>
        <p:nvSpPr>
          <p:cNvPr id="15" name="Right Arrow 14">
            <a:extLst>
              <a:ext uri="{FF2B5EF4-FFF2-40B4-BE49-F238E27FC236}">
                <a16:creationId xmlns:a16="http://schemas.microsoft.com/office/drawing/2014/main" id="{64E61163-4429-95E1-6ACA-6CAB105B420D}"/>
              </a:ext>
            </a:extLst>
          </p:cNvPr>
          <p:cNvSpPr/>
          <p:nvPr/>
        </p:nvSpPr>
        <p:spPr>
          <a:xfrm>
            <a:off x="2346696" y="3707486"/>
            <a:ext cx="524656" cy="149902"/>
          </a:xfrm>
          <a:prstGeom prst="rightArrow">
            <a:avLst/>
          </a:prstGeom>
          <a:solidFill>
            <a:srgbClr val="361836"/>
          </a:solidFill>
          <a:ln w="12700" cap="flat" cmpd="sng" algn="ctr">
            <a:solidFill>
              <a:srgbClr val="361836">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Right Arrow 15">
            <a:extLst>
              <a:ext uri="{FF2B5EF4-FFF2-40B4-BE49-F238E27FC236}">
                <a16:creationId xmlns:a16="http://schemas.microsoft.com/office/drawing/2014/main" id="{274E6EB8-1B78-60F9-BD99-2E008C45AB8A}"/>
              </a:ext>
            </a:extLst>
          </p:cNvPr>
          <p:cNvSpPr/>
          <p:nvPr/>
        </p:nvSpPr>
        <p:spPr>
          <a:xfrm>
            <a:off x="4513776" y="3700175"/>
            <a:ext cx="524656" cy="149902"/>
          </a:xfrm>
          <a:prstGeom prst="rightArrow">
            <a:avLst/>
          </a:prstGeom>
          <a:solidFill>
            <a:srgbClr val="361836"/>
          </a:solidFill>
          <a:ln w="12700" cap="flat" cmpd="sng" algn="ctr">
            <a:solidFill>
              <a:srgbClr val="361836">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83EE80A6-9E5B-9AA2-7F8B-F80D0BFCBADD}"/>
              </a:ext>
            </a:extLst>
          </p:cNvPr>
          <p:cNvSpPr/>
          <p:nvPr/>
        </p:nvSpPr>
        <p:spPr>
          <a:xfrm>
            <a:off x="5142021" y="3048028"/>
            <a:ext cx="3695984" cy="1283778"/>
          </a:xfrm>
          <a:prstGeom prst="rect">
            <a:avLst/>
          </a:prstGeom>
          <a:solidFill>
            <a:srgbClr val="C4093A"/>
          </a:solidFill>
          <a:ln w="12700" cap="flat" cmpd="sng" algn="ctr">
            <a:solidFill>
              <a:srgbClr val="361836">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a:ea typeface="+mn-ea"/>
                <a:cs typeface="+mn-cs"/>
              </a:rPr>
              <a:t>C. </a:t>
            </a:r>
            <a:r>
              <a:rPr kumimoji="0" lang="en-US" sz="1600" b="1" i="0" u="none" strike="noStrike" kern="0" cap="none" spc="0" normalizeH="0" baseline="0" noProof="0" dirty="0">
                <a:ln>
                  <a:noFill/>
                </a:ln>
                <a:solidFill>
                  <a:srgbClr val="FFFFFF"/>
                </a:solidFill>
                <a:effectLst/>
                <a:uLnTx/>
                <a:uFillTx/>
                <a:latin typeface="Arial" panose="020B0604020202020204"/>
                <a:ea typeface="+mn-ea"/>
                <a:cs typeface="+mn-cs"/>
              </a:rPr>
              <a:t>Determine</a:t>
            </a:r>
            <a:r>
              <a:rPr kumimoji="0" lang="en-US" sz="1600" b="0" i="0" u="none" strike="noStrike" kern="0" cap="none" spc="0" normalizeH="0" baseline="0" noProof="0" dirty="0">
                <a:ln>
                  <a:noFill/>
                </a:ln>
                <a:solidFill>
                  <a:srgbClr val="FFFFFF"/>
                </a:solidFill>
                <a:effectLst/>
                <a:uLnTx/>
                <a:uFillTx/>
                <a:latin typeface="Arial" panose="020B0604020202020204"/>
                <a:ea typeface="+mn-ea"/>
                <a:cs typeface="+mn-cs"/>
              </a:rPr>
              <a:t> the severity and likelihood of negative impacts</a:t>
            </a:r>
          </a:p>
        </p:txBody>
      </p:sp>
      <p:sp>
        <p:nvSpPr>
          <p:cNvPr id="18" name="Right Arrow 17">
            <a:extLst>
              <a:ext uri="{FF2B5EF4-FFF2-40B4-BE49-F238E27FC236}">
                <a16:creationId xmlns:a16="http://schemas.microsoft.com/office/drawing/2014/main" id="{C04B3273-8769-8242-7F39-AB52E25DD5EE}"/>
              </a:ext>
            </a:extLst>
          </p:cNvPr>
          <p:cNvSpPr/>
          <p:nvPr/>
        </p:nvSpPr>
        <p:spPr>
          <a:xfrm>
            <a:off x="8941594" y="3679520"/>
            <a:ext cx="524656" cy="149902"/>
          </a:xfrm>
          <a:prstGeom prst="rightArrow">
            <a:avLst/>
          </a:prstGeom>
          <a:solidFill>
            <a:srgbClr val="361836"/>
          </a:solidFill>
          <a:ln w="12700" cap="flat" cmpd="sng" algn="ctr">
            <a:solidFill>
              <a:srgbClr val="361836">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3E465620-13BC-23D8-CEC8-E2CE82CB14E0}"/>
              </a:ext>
            </a:extLst>
          </p:cNvPr>
          <p:cNvSpPr/>
          <p:nvPr/>
        </p:nvSpPr>
        <p:spPr>
          <a:xfrm>
            <a:off x="9592573" y="3785100"/>
            <a:ext cx="1909845" cy="1283778"/>
          </a:xfrm>
          <a:prstGeom prst="rect">
            <a:avLst/>
          </a:prstGeom>
          <a:solidFill>
            <a:srgbClr val="DE3648"/>
          </a:solidFill>
          <a:ln w="12700" cap="flat" cmpd="sng" algn="ctr">
            <a:solidFill>
              <a:srgbClr val="361836">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Arial" panose="020B0604020202020204"/>
                <a:ea typeface="+mn-ea"/>
                <a:cs typeface="+mn-cs"/>
              </a:rPr>
              <a:t>D. </a:t>
            </a: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Prioritize</a:t>
            </a:r>
            <a:r>
              <a:rPr kumimoji="0" lang="en-US" sz="1600" b="0" i="0" u="none" strike="noStrike" kern="0" cap="none" spc="0" normalizeH="0" baseline="0" noProof="0">
                <a:ln>
                  <a:noFill/>
                </a:ln>
                <a:solidFill>
                  <a:srgbClr val="FFFFFF"/>
                </a:solidFill>
                <a:effectLst/>
                <a:uLnTx/>
                <a:uFillTx/>
                <a:latin typeface="Arial" panose="020B0604020202020204"/>
                <a:ea typeface="+mn-ea"/>
                <a:cs typeface="+mn-cs"/>
              </a:rPr>
              <a:t> impacts for </a:t>
            </a: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CSDDD action </a:t>
            </a:r>
            <a:r>
              <a:rPr kumimoji="0" lang="en-US" sz="1600" b="0" i="0" u="none" strike="noStrike" kern="0" cap="none" spc="0" normalizeH="0" baseline="0" noProof="0">
                <a:ln>
                  <a:noFill/>
                </a:ln>
                <a:solidFill>
                  <a:srgbClr val="FFFFFF"/>
                </a:solidFill>
                <a:effectLst/>
                <a:uLnTx/>
                <a:uFillTx/>
                <a:latin typeface="Arial" panose="020B0604020202020204"/>
                <a:ea typeface="+mn-ea"/>
                <a:cs typeface="+mn-cs"/>
              </a:rPr>
              <a:t> (sequencing)</a:t>
            </a:r>
          </a:p>
        </p:txBody>
      </p:sp>
      <p:sp>
        <p:nvSpPr>
          <p:cNvPr id="20" name="Rectangle 19">
            <a:extLst>
              <a:ext uri="{FF2B5EF4-FFF2-40B4-BE49-F238E27FC236}">
                <a16:creationId xmlns:a16="http://schemas.microsoft.com/office/drawing/2014/main" id="{5B9D357F-EFD5-3AAE-B9B8-6249D997D702}"/>
              </a:ext>
            </a:extLst>
          </p:cNvPr>
          <p:cNvSpPr/>
          <p:nvPr/>
        </p:nvSpPr>
        <p:spPr>
          <a:xfrm>
            <a:off x="9592573" y="2381586"/>
            <a:ext cx="1909845" cy="1283778"/>
          </a:xfrm>
          <a:prstGeom prst="rect">
            <a:avLst/>
          </a:prstGeom>
          <a:solidFill>
            <a:srgbClr val="DE3648"/>
          </a:solidFill>
          <a:ln w="12700" cap="flat" cmpd="sng" algn="ctr">
            <a:solidFill>
              <a:srgbClr val="361836">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Arial" panose="020B0604020202020204"/>
                <a:ea typeface="+mn-ea"/>
                <a:cs typeface="+mn-cs"/>
              </a:rPr>
              <a:t>D. </a:t>
            </a: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Prioritize</a:t>
            </a:r>
            <a:r>
              <a:rPr kumimoji="0" lang="en-US" sz="1600" b="0" i="0" u="none" strike="noStrike" kern="0" cap="none" spc="0" normalizeH="0" baseline="0" noProof="0">
                <a:ln>
                  <a:noFill/>
                </a:ln>
                <a:solidFill>
                  <a:srgbClr val="FFFFFF"/>
                </a:solidFill>
                <a:effectLst/>
                <a:uLnTx/>
                <a:uFillTx/>
                <a:latin typeface="Arial" panose="020B0604020202020204"/>
                <a:ea typeface="+mn-ea"/>
                <a:cs typeface="+mn-cs"/>
              </a:rPr>
              <a:t> impacts for </a:t>
            </a: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CSRD</a:t>
            </a:r>
            <a:r>
              <a:rPr kumimoji="0" lang="en-US" sz="1600" b="0" i="0" u="none" strike="noStrike" kern="0" cap="none" spc="0" normalizeH="0" baseline="0" noProof="0">
                <a:ln>
                  <a:noFill/>
                </a:ln>
                <a:solidFill>
                  <a:srgbClr val="FFFFFF"/>
                </a:solidFill>
                <a:effectLst/>
                <a:uLnTx/>
                <a:uFillTx/>
                <a:latin typeface="Arial" panose="020B0604020202020204"/>
                <a:ea typeface="+mn-ea"/>
                <a:cs typeface="+mn-cs"/>
              </a:rPr>
              <a:t> </a:t>
            </a: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reporting</a:t>
            </a:r>
            <a:r>
              <a:rPr kumimoji="0" lang="en-US" sz="1600" b="0" i="0" u="none" strike="noStrike" kern="0" cap="none" spc="0" normalizeH="0" baseline="0" noProof="0">
                <a:ln>
                  <a:noFill/>
                </a:ln>
                <a:solidFill>
                  <a:srgbClr val="FFFFFF"/>
                </a:solidFill>
                <a:effectLst/>
                <a:uLnTx/>
                <a:uFillTx/>
                <a:latin typeface="Arial" panose="020B0604020202020204"/>
                <a:ea typeface="+mn-ea"/>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Arial" panose="020B0604020202020204"/>
                <a:ea typeface="+mn-ea"/>
                <a:cs typeface="+mn-cs"/>
              </a:rPr>
              <a:t>(hard threshold)</a:t>
            </a:r>
          </a:p>
        </p:txBody>
      </p:sp>
      <p:sp>
        <p:nvSpPr>
          <p:cNvPr id="21" name="TextBox 20">
            <a:extLst>
              <a:ext uri="{FF2B5EF4-FFF2-40B4-BE49-F238E27FC236}">
                <a16:creationId xmlns:a16="http://schemas.microsoft.com/office/drawing/2014/main" id="{EB66838E-A722-2F89-B55E-95F8D3FD50AA}"/>
              </a:ext>
            </a:extLst>
          </p:cNvPr>
          <p:cNvSpPr txBox="1"/>
          <p:nvPr/>
        </p:nvSpPr>
        <p:spPr>
          <a:xfrm>
            <a:off x="124302" y="232012"/>
            <a:ext cx="9828260" cy="1200329"/>
          </a:xfrm>
          <a:prstGeom prst="rect">
            <a:avLst/>
          </a:prstGeom>
          <a:noFill/>
        </p:spPr>
        <p:txBody>
          <a:bodyPr wrap="square" rtlCol="0">
            <a:spAutoFit/>
          </a:bodyPr>
          <a:lstStyle/>
          <a:p>
            <a:r>
              <a:rPr lang="en-US" sz="3600" b="1" dirty="0">
                <a:latin typeface="Garamond" panose="02020404030301010803" pitchFamily="18" charset="0"/>
              </a:rPr>
              <a:t>Identification and prioritization process for reporting and due diligence (CSRD / CSDDD)</a:t>
            </a:r>
          </a:p>
        </p:txBody>
      </p:sp>
    </p:spTree>
    <p:extLst>
      <p:ext uri="{BB962C8B-B14F-4D97-AF65-F5344CB8AC3E}">
        <p14:creationId xmlns:p14="http://schemas.microsoft.com/office/powerpoint/2010/main" val="2677202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101ED-34D2-4C86-5815-AEB98FA846A3}"/>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C581150C-E5DC-09E4-A928-DE1F41C30199}"/>
              </a:ext>
            </a:extLst>
          </p:cNvPr>
          <p:cNvSpPr txBox="1">
            <a:spLocks/>
          </p:cNvSpPr>
          <p:nvPr/>
        </p:nvSpPr>
        <p:spPr>
          <a:xfrm>
            <a:off x="501520" y="319254"/>
            <a:ext cx="9761596" cy="5307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595959"/>
                </a:solidFill>
                <a:latin typeface="Garamond" panose="020204040303010108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2"/>
                </a:solidFill>
              </a:rPr>
              <a:t>Key indicators of good human rights reporting</a:t>
            </a:r>
          </a:p>
        </p:txBody>
      </p:sp>
      <p:sp>
        <p:nvSpPr>
          <p:cNvPr id="2" name="TextBox 1">
            <a:extLst>
              <a:ext uri="{FF2B5EF4-FFF2-40B4-BE49-F238E27FC236}">
                <a16:creationId xmlns:a16="http://schemas.microsoft.com/office/drawing/2014/main" id="{11FF70BE-FB67-1C46-FAEE-8E92A7463B39}"/>
              </a:ext>
            </a:extLst>
          </p:cNvPr>
          <p:cNvSpPr txBox="1"/>
          <p:nvPr/>
        </p:nvSpPr>
        <p:spPr>
          <a:xfrm>
            <a:off x="627797" y="750627"/>
            <a:ext cx="11273050" cy="5909310"/>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b="1" dirty="0"/>
              <a:t>Specific:</a:t>
            </a:r>
          </a:p>
          <a:p>
            <a:endParaRPr lang="en-US" dirty="0"/>
          </a:p>
          <a:p>
            <a:pPr marL="285750" indent="-285750">
              <a:buFont typeface="Arial" panose="020B0604020202020204" pitchFamily="34" charset="0"/>
              <a:buChar char="•"/>
            </a:pPr>
            <a:r>
              <a:rPr lang="en-US" dirty="0"/>
              <a:t>Identifies its most severe impacts on people (salient / material impacts)</a:t>
            </a:r>
          </a:p>
          <a:p>
            <a:pPr marL="285750" indent="-285750">
              <a:buFont typeface="Arial" panose="020B0604020202020204" pitchFamily="34" charset="0"/>
              <a:buChar char="•"/>
            </a:pPr>
            <a:r>
              <a:rPr lang="en-US" dirty="0"/>
              <a:t>Full value chain approach + all potentially affected stakeholders</a:t>
            </a:r>
          </a:p>
          <a:p>
            <a:pPr marL="285750" indent="-285750">
              <a:buFont typeface="Arial" panose="020B0604020202020204" pitchFamily="34" charset="0"/>
              <a:buChar char="•"/>
            </a:pPr>
            <a:r>
              <a:rPr lang="en-US" dirty="0"/>
              <a:t>Pinpoints the impact (where in the value chain, what kind of impact, by whom, etc.)</a:t>
            </a:r>
          </a:p>
          <a:p>
            <a:pPr marL="285750" indent="-285750">
              <a:buFont typeface="Arial" panose="020B0604020202020204" pitchFamily="34" charset="0"/>
              <a:buChar char="•"/>
            </a:pPr>
            <a:r>
              <a:rPr lang="en-US" dirty="0"/>
              <a:t>Does not confuse prioritization and action (i.e. severity vs cause/contribution/linkage)</a:t>
            </a:r>
          </a:p>
          <a:p>
            <a:pPr marL="285750" indent="-285750">
              <a:buFont typeface="Arial" panose="020B0604020202020204" pitchFamily="34" charset="0"/>
              <a:buChar char="•"/>
            </a:pPr>
            <a:r>
              <a:rPr lang="en-US" dirty="0"/>
              <a:t>Explains how respect for human rights is managed, including cross-functional structures and accountability</a:t>
            </a:r>
          </a:p>
          <a:p>
            <a:pPr marL="285750" indent="-285750">
              <a:buFont typeface="Arial" panose="020B0604020202020204" pitchFamily="34" charset="0"/>
              <a:buChar char="•"/>
            </a:pPr>
            <a:r>
              <a:rPr lang="en-US" dirty="0"/>
              <a:t>Explains what actions were taken</a:t>
            </a:r>
          </a:p>
          <a:p>
            <a:pPr marL="285750" indent="-285750">
              <a:buFont typeface="Arial" panose="020B0604020202020204" pitchFamily="34" charset="0"/>
              <a:buChar char="•"/>
            </a:pPr>
            <a:r>
              <a:rPr lang="en-US" dirty="0"/>
              <a:t>Explain engagement with affected stakeholders, civil society organizations, more critical stakeholders</a:t>
            </a:r>
          </a:p>
          <a:p>
            <a:pPr marL="285750" indent="-285750">
              <a:buFont typeface="Arial" panose="020B0604020202020204" pitchFamily="34" charset="0"/>
              <a:buChar char="•"/>
            </a:pPr>
            <a:r>
              <a:rPr lang="en-US" dirty="0"/>
              <a:t>Provides a view into future challenges and priorities</a:t>
            </a:r>
          </a:p>
          <a:p>
            <a:pPr marL="285750" indent="-285750">
              <a:buFont typeface="Arial" panose="020B0604020202020204" pitchFamily="34" charset="0"/>
              <a:buChar char="•"/>
            </a:pPr>
            <a:r>
              <a:rPr lang="en-US" dirty="0"/>
              <a:t>For double materiality specifically: engagement is not only focused on non-affected stakeholders</a:t>
            </a:r>
          </a:p>
          <a:p>
            <a:pPr marL="285750" indent="-285750">
              <a:buFont typeface="Arial" panose="020B0604020202020204" pitchFamily="34" charset="0"/>
              <a:buChar char="•"/>
            </a:pPr>
            <a:endParaRPr lang="en-US" dirty="0"/>
          </a:p>
          <a:p>
            <a:endParaRPr lang="en-US" dirty="0"/>
          </a:p>
          <a:p>
            <a:r>
              <a:rPr lang="en-US" b="1" dirty="0"/>
              <a:t>Cross-cutting:</a:t>
            </a:r>
          </a:p>
          <a:p>
            <a:endParaRPr lang="en-US" dirty="0"/>
          </a:p>
          <a:p>
            <a:pPr marL="285750" indent="-285750">
              <a:buFont typeface="Arial" panose="020B0604020202020204" pitchFamily="34" charset="0"/>
              <a:buChar char="•"/>
            </a:pPr>
            <a:r>
              <a:rPr lang="en-US" dirty="0"/>
              <a:t>Specificity / concrete examples</a:t>
            </a:r>
          </a:p>
          <a:p>
            <a:pPr marL="285750" indent="-285750">
              <a:buFont typeface="Arial" panose="020B0604020202020204" pitchFamily="34" charset="0"/>
              <a:buChar char="•"/>
            </a:pPr>
            <a:r>
              <a:rPr lang="en-US" dirty="0"/>
              <a:t>Openness to sharing challenges</a:t>
            </a:r>
          </a:p>
          <a:p>
            <a:endParaRPr lang="en-US" dirty="0"/>
          </a:p>
          <a:p>
            <a:endParaRPr lang="en-US" dirty="0"/>
          </a:p>
        </p:txBody>
      </p:sp>
    </p:spTree>
    <p:extLst>
      <p:ext uri="{BB962C8B-B14F-4D97-AF65-F5344CB8AC3E}">
        <p14:creationId xmlns:p14="http://schemas.microsoft.com/office/powerpoint/2010/main" val="217671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ular Callout 9">
            <a:extLst>
              <a:ext uri="{FF2B5EF4-FFF2-40B4-BE49-F238E27FC236}">
                <a16:creationId xmlns:a16="http://schemas.microsoft.com/office/drawing/2014/main" id="{BDADAC6A-A5A2-970D-028D-E16F6CBA9823}"/>
              </a:ext>
            </a:extLst>
          </p:cNvPr>
          <p:cNvSpPr/>
          <p:nvPr/>
        </p:nvSpPr>
        <p:spPr>
          <a:xfrm>
            <a:off x="161513" y="2524341"/>
            <a:ext cx="11868973" cy="3765248"/>
          </a:xfrm>
          <a:prstGeom prst="wedgeRectCallout">
            <a:avLst>
              <a:gd name="adj1" fmla="val 38319"/>
              <a:gd name="adj2" fmla="val -64599"/>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595959"/>
              </a:solidFill>
              <a:effectLst/>
              <a:uLnTx/>
              <a:uFillTx/>
              <a:latin typeface="Arial" panose="020B0604020202020204"/>
              <a:ea typeface="+mn-ea"/>
              <a:cs typeface="+mn-cs"/>
            </a:endParaRPr>
          </a:p>
        </p:txBody>
      </p:sp>
      <p:sp>
        <p:nvSpPr>
          <p:cNvPr id="2" name="Text Placeholder 1">
            <a:extLst>
              <a:ext uri="{FF2B5EF4-FFF2-40B4-BE49-F238E27FC236}">
                <a16:creationId xmlns:a16="http://schemas.microsoft.com/office/drawing/2014/main" id="{B1A3CC78-4C76-7642-86F5-7E7DAB779755}"/>
              </a:ext>
            </a:extLst>
          </p:cNvPr>
          <p:cNvSpPr txBox="1">
            <a:spLocks/>
          </p:cNvSpPr>
          <p:nvPr/>
        </p:nvSpPr>
        <p:spPr>
          <a:xfrm>
            <a:off x="554228" y="405316"/>
            <a:ext cx="8250974" cy="6270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C4093A"/>
                </a:solidFill>
                <a:effectLst/>
                <a:uLnTx/>
                <a:uFillTx/>
                <a:latin typeface="Garamond" panose="02020404030301010803" pitchFamily="18" charset="0"/>
                <a:ea typeface="+mn-ea"/>
                <a:cs typeface="+mn-cs"/>
              </a:rPr>
              <a:t>Who</a:t>
            </a:r>
            <a:r>
              <a:rPr kumimoji="0" lang="en-US" sz="4000" b="1" i="0" u="none" strike="noStrike" kern="1200" cap="none" spc="0" normalizeH="0" baseline="0" noProof="0" dirty="0">
                <a:ln>
                  <a:noFill/>
                </a:ln>
                <a:solidFill>
                  <a:srgbClr val="361836"/>
                </a:solidFill>
                <a:effectLst/>
                <a:uLnTx/>
                <a:uFillTx/>
                <a:latin typeface="Garamond" panose="02020404030301010803" pitchFamily="18" charset="0"/>
                <a:ea typeface="+mn-ea"/>
                <a:cs typeface="+mn-cs"/>
              </a:rPr>
              <a:t> do we mean by </a:t>
            </a:r>
            <a:r>
              <a:rPr kumimoji="0" lang="en-US" sz="4000" b="1" i="0" u="none" strike="noStrike" kern="1200" cap="none" spc="0" normalizeH="0" baseline="0" noProof="0" dirty="0">
                <a:ln>
                  <a:noFill/>
                </a:ln>
                <a:solidFill>
                  <a:srgbClr val="C5093B"/>
                </a:solidFill>
                <a:effectLst/>
                <a:uLnTx/>
                <a:uFillTx/>
                <a:latin typeface="Garamond" panose="02020404030301010803" pitchFamily="18" charset="0"/>
                <a:ea typeface="+mn-ea"/>
                <a:cs typeface="+mn-cs"/>
              </a:rPr>
              <a:t>stakeholders</a:t>
            </a:r>
            <a:r>
              <a:rPr kumimoji="0" lang="en-US" sz="4000" b="1" i="0" u="none" strike="noStrike" kern="1200" cap="none" spc="0" normalizeH="0" baseline="0" noProof="0" dirty="0">
                <a:ln>
                  <a:noFill/>
                </a:ln>
                <a:solidFill>
                  <a:srgbClr val="361836"/>
                </a:solidFill>
                <a:effectLst/>
                <a:uLnTx/>
                <a:uFillTx/>
                <a:latin typeface="Garamond" panose="02020404030301010803" pitchFamily="18" charset="0"/>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595959"/>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07D2BC2E-CBCA-1B43-937C-CD7DB99CE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1806" y="2447776"/>
            <a:ext cx="4217734" cy="4092896"/>
          </a:xfrm>
          <a:prstGeom prst="rect">
            <a:avLst/>
          </a:prstGeom>
        </p:spPr>
      </p:pic>
      <p:pic>
        <p:nvPicPr>
          <p:cNvPr id="4" name="Picture 3">
            <a:extLst>
              <a:ext uri="{FF2B5EF4-FFF2-40B4-BE49-F238E27FC236}">
                <a16:creationId xmlns:a16="http://schemas.microsoft.com/office/drawing/2014/main" id="{B14E3BD6-B712-6E47-9778-26E56A5C2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13" y="2394121"/>
            <a:ext cx="4410253" cy="4279717"/>
          </a:xfrm>
          <a:prstGeom prst="rect">
            <a:avLst/>
          </a:prstGeom>
        </p:spPr>
      </p:pic>
      <p:pic>
        <p:nvPicPr>
          <p:cNvPr id="5" name="Picture 4">
            <a:extLst>
              <a:ext uri="{FF2B5EF4-FFF2-40B4-BE49-F238E27FC236}">
                <a16:creationId xmlns:a16="http://schemas.microsoft.com/office/drawing/2014/main" id="{CC8A023C-F106-B54E-8B4A-6839A6E0AC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0916" y="2344489"/>
            <a:ext cx="4598404" cy="4378979"/>
          </a:xfrm>
          <a:prstGeom prst="rect">
            <a:avLst/>
          </a:prstGeom>
        </p:spPr>
      </p:pic>
      <p:pic>
        <p:nvPicPr>
          <p:cNvPr id="9" name="Picture 8">
            <a:extLst>
              <a:ext uri="{FF2B5EF4-FFF2-40B4-BE49-F238E27FC236}">
                <a16:creationId xmlns:a16="http://schemas.microsoft.com/office/drawing/2014/main" id="{CC3EF017-A0A0-C0D2-CD54-EB58EF22C2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6805" y="-29750"/>
            <a:ext cx="2159821" cy="2114825"/>
          </a:xfrm>
          <a:prstGeom prst="rect">
            <a:avLst/>
          </a:prstGeom>
        </p:spPr>
      </p:pic>
    </p:spTree>
    <p:extLst>
      <p:ext uri="{BB962C8B-B14F-4D97-AF65-F5344CB8AC3E}">
        <p14:creationId xmlns:p14="http://schemas.microsoft.com/office/powerpoint/2010/main" val="2990337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6294BAB1-DC61-3F24-56E6-F9AB1F744E08}"/>
              </a:ext>
            </a:extLst>
          </p:cNvPr>
          <p:cNvGraphicFramePr/>
          <p:nvPr/>
        </p:nvGraphicFramePr>
        <p:xfrm>
          <a:off x="2031999" y="97062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B53EE452-BD4C-BA31-7404-6078F421DFD9}"/>
              </a:ext>
            </a:extLst>
          </p:cNvPr>
          <p:cNvSpPr txBox="1"/>
          <p:nvPr/>
        </p:nvSpPr>
        <p:spPr>
          <a:xfrm rot="20094085">
            <a:off x="5462099" y="3184241"/>
            <a:ext cx="1130438" cy="307777"/>
          </a:xfrm>
          <a:prstGeom prst="rect">
            <a:avLst/>
          </a:prstGeom>
          <a:noFill/>
        </p:spPr>
        <p:txBody>
          <a:bodyPr wrap="none" lIns="91440" tIns="45720" rIns="91440" bIns="45720" rtlCol="0" anchor="t">
            <a:spAutoFit/>
          </a:bodyPr>
          <a:lstStyle/>
          <a:p>
            <a:r>
              <a:rPr lang="en-US" sz="1400" b="1" i="1" dirty="0"/>
              <a:t>Employees</a:t>
            </a:r>
            <a:endParaRPr lang="en-US" sz="1400" b="1" i="1" dirty="0">
              <a:cs typeface="Arial"/>
            </a:endParaRPr>
          </a:p>
        </p:txBody>
      </p:sp>
      <p:sp>
        <p:nvSpPr>
          <p:cNvPr id="8" name="TextBox 7">
            <a:extLst>
              <a:ext uri="{FF2B5EF4-FFF2-40B4-BE49-F238E27FC236}">
                <a16:creationId xmlns:a16="http://schemas.microsoft.com/office/drawing/2014/main" id="{86CCB980-DD45-B647-5FF2-D580E312D41E}"/>
              </a:ext>
            </a:extLst>
          </p:cNvPr>
          <p:cNvSpPr txBox="1"/>
          <p:nvPr/>
        </p:nvSpPr>
        <p:spPr>
          <a:xfrm rot="20003164">
            <a:off x="5433831" y="3618512"/>
            <a:ext cx="1324337" cy="307777"/>
          </a:xfrm>
          <a:prstGeom prst="rect">
            <a:avLst/>
          </a:prstGeom>
          <a:noFill/>
        </p:spPr>
        <p:txBody>
          <a:bodyPr wrap="none" lIns="91440" tIns="45720" rIns="91440" bIns="45720" rtlCol="0" anchor="t">
            <a:spAutoFit/>
          </a:bodyPr>
          <a:lstStyle/>
          <a:p>
            <a:r>
              <a:rPr lang="en-US" sz="1400" b="1" i="1" dirty="0"/>
              <a:t>Trade Unions</a:t>
            </a:r>
          </a:p>
        </p:txBody>
      </p:sp>
      <p:sp>
        <p:nvSpPr>
          <p:cNvPr id="10" name="TextBox 9">
            <a:extLst>
              <a:ext uri="{FF2B5EF4-FFF2-40B4-BE49-F238E27FC236}">
                <a16:creationId xmlns:a16="http://schemas.microsoft.com/office/drawing/2014/main" id="{6EC02C00-8DFB-B0A9-8FD5-485FDBA22A6E}"/>
              </a:ext>
            </a:extLst>
          </p:cNvPr>
          <p:cNvSpPr txBox="1"/>
          <p:nvPr/>
        </p:nvSpPr>
        <p:spPr>
          <a:xfrm rot="20056153">
            <a:off x="5510741" y="4122607"/>
            <a:ext cx="1170513" cy="307777"/>
          </a:xfrm>
          <a:prstGeom prst="rect">
            <a:avLst/>
          </a:prstGeom>
          <a:noFill/>
        </p:spPr>
        <p:txBody>
          <a:bodyPr wrap="none" lIns="91440" tIns="45720" rIns="91440" bIns="45720" rtlCol="0" anchor="t">
            <a:spAutoFit/>
          </a:bodyPr>
          <a:lstStyle/>
          <a:p>
            <a:r>
              <a:rPr lang="en-US" sz="1400" b="1" i="1" dirty="0"/>
              <a:t>Consumers</a:t>
            </a:r>
          </a:p>
        </p:txBody>
      </p:sp>
      <p:sp>
        <p:nvSpPr>
          <p:cNvPr id="2" name="Text Placeholder 1">
            <a:extLst>
              <a:ext uri="{FF2B5EF4-FFF2-40B4-BE49-F238E27FC236}">
                <a16:creationId xmlns:a16="http://schemas.microsoft.com/office/drawing/2014/main" id="{1522B500-35B6-12D9-D0EB-BDE514EF3D0B}"/>
              </a:ext>
            </a:extLst>
          </p:cNvPr>
          <p:cNvSpPr txBox="1">
            <a:spLocks/>
          </p:cNvSpPr>
          <p:nvPr/>
        </p:nvSpPr>
        <p:spPr>
          <a:xfrm>
            <a:off x="294921" y="260298"/>
            <a:ext cx="8250974" cy="6270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3"/>
                </a:solidFill>
                <a:effectLst/>
                <a:uLnTx/>
                <a:uFillTx/>
                <a:latin typeface="Garamond" panose="02020404030301010803" pitchFamily="18" charset="0"/>
                <a:ea typeface="+mn-ea"/>
                <a:cs typeface="+mn-cs"/>
              </a:rPr>
              <a:t>Affected</a:t>
            </a:r>
            <a:r>
              <a:rPr kumimoji="0" lang="en-US" sz="4000" b="1" i="0" u="none" strike="noStrike" kern="1200" cap="none" spc="0" normalizeH="0" baseline="0" noProof="0" dirty="0">
                <a:ln>
                  <a:noFill/>
                </a:ln>
                <a:solidFill>
                  <a:schemeClr val="accent1"/>
                </a:solidFill>
                <a:effectLst/>
                <a:uLnTx/>
                <a:uFillTx/>
                <a:latin typeface="Garamond" panose="02020404030301010803" pitchFamily="18" charset="0"/>
                <a:ea typeface="+mn-ea"/>
                <a:cs typeface="+mn-cs"/>
              </a:rPr>
              <a:t> and </a:t>
            </a:r>
            <a:r>
              <a:rPr kumimoji="0" lang="en-US" sz="4000" b="1" i="0" u="none" strike="noStrike" kern="1200" cap="none" spc="0" normalizeH="0" baseline="0" noProof="0" dirty="0">
                <a:ln>
                  <a:noFill/>
                </a:ln>
                <a:solidFill>
                  <a:schemeClr val="accent3"/>
                </a:solidFill>
                <a:effectLst/>
                <a:uLnTx/>
                <a:uFillTx/>
                <a:latin typeface="Garamond" panose="02020404030301010803" pitchFamily="18" charset="0"/>
                <a:ea typeface="+mn-ea"/>
                <a:cs typeface="+mn-cs"/>
              </a:rPr>
              <a:t>disclosure</a:t>
            </a:r>
            <a:r>
              <a:rPr kumimoji="0" lang="en-US" sz="4000" b="1" i="0" u="none" strike="noStrike" kern="1200" cap="none" spc="0" normalizeH="0" baseline="0" noProof="0" dirty="0">
                <a:ln>
                  <a:noFill/>
                </a:ln>
                <a:solidFill>
                  <a:schemeClr val="accent1"/>
                </a:solidFill>
                <a:effectLst/>
                <a:uLnTx/>
                <a:uFillTx/>
                <a:latin typeface="Garamond" panose="02020404030301010803" pitchFamily="18" charset="0"/>
                <a:ea typeface="+mn-ea"/>
                <a:cs typeface="+mn-cs"/>
              </a:rPr>
              <a:t> stakeholders in CSRD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59595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42906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09D6BA-8EFC-361F-E668-36E1FE5F2E0C}"/>
              </a:ext>
            </a:extLst>
          </p:cNvPr>
          <p:cNvSpPr>
            <a:spLocks noGrp="1"/>
          </p:cNvSpPr>
          <p:nvPr>
            <p:ph type="body" sz="quarter" idx="12"/>
          </p:nvPr>
        </p:nvSpPr>
        <p:spPr/>
        <p:txBody>
          <a:bodyPr>
            <a:normAutofit fontScale="55000" lnSpcReduction="20000"/>
          </a:bodyPr>
          <a:lstStyle/>
          <a:p>
            <a:r>
              <a:rPr lang="en-US" dirty="0">
                <a:solidFill>
                  <a:schemeClr val="accent1"/>
                </a:solidFill>
              </a:rPr>
              <a:t>Stakeholders and their relevance to the materiality assessment process </a:t>
            </a:r>
          </a:p>
        </p:txBody>
      </p:sp>
      <p:sp>
        <p:nvSpPr>
          <p:cNvPr id="7" name="TextBox 6">
            <a:extLst>
              <a:ext uri="{FF2B5EF4-FFF2-40B4-BE49-F238E27FC236}">
                <a16:creationId xmlns:a16="http://schemas.microsoft.com/office/drawing/2014/main" id="{C52ADF9F-9692-F415-BC97-651E326C0171}"/>
              </a:ext>
            </a:extLst>
          </p:cNvPr>
          <p:cNvSpPr txBox="1"/>
          <p:nvPr/>
        </p:nvSpPr>
        <p:spPr>
          <a:xfrm>
            <a:off x="534650" y="1946333"/>
            <a:ext cx="10699584" cy="4062651"/>
          </a:xfrm>
          <a:prstGeom prst="rect">
            <a:avLst/>
          </a:prstGeom>
          <a:noFill/>
          <a:ln w="158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For due diligence: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Engagement with affected stakeholders is central </a:t>
            </a:r>
            <a:r>
              <a:rPr kumimoji="0" lang="en-CA" sz="1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the undertaking’s on-going due diligence process (see chapter 4 Due diligence) and sustainability materiality assessment. </a:t>
            </a:r>
            <a:r>
              <a:rPr kumimoji="0" lang="en-CA" sz="16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includes its processes to identify and assess actual and potential negative impacts, which then inform the assessment process to identify the material impacts</a:t>
            </a:r>
            <a:r>
              <a:rPr kumimoji="0" lang="en-CA" sz="1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for the purposes of sustainability reporting (see section 3.4 of this Standard).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But for the materiality 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CA"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AR. 8 </a:t>
            </a:r>
            <a:r>
              <a:rPr kumimoji="0" lang="en-CA" sz="16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Materiality assessment is informed by dialogue with affected stakeholders. The undertaking </a:t>
            </a:r>
            <a:r>
              <a:rPr kumimoji="0" lang="en-CA"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may engage with affected stakeholders</a:t>
            </a:r>
            <a:r>
              <a:rPr kumimoji="0" lang="en-CA" sz="16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or their representatives (such as employees or trade unions), </a:t>
            </a:r>
            <a:r>
              <a:rPr kumimoji="0" lang="en-CA"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along with users of sustainability reporting and other experts</a:t>
            </a:r>
            <a:r>
              <a:rPr kumimoji="0" lang="en-CA" sz="16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CA" sz="1600" b="0" i="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mn-cs"/>
              </a:rPr>
              <a:t>to provide inputs or feedback on its conclusions</a:t>
            </a:r>
            <a:r>
              <a:rPr kumimoji="0" lang="en-CA" sz="16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regarding its material impacts, risks and opportunities.”</a:t>
            </a:r>
            <a:endParaRPr kumimoji="0" lang="en-US" sz="800" b="0" i="1"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595959"/>
              </a:solidFill>
              <a:effectLst/>
              <a:uLnTx/>
              <a:uFillTx/>
              <a:latin typeface="Arial" panose="020B0604020202020204"/>
              <a:ea typeface="+mn-ea"/>
              <a:cs typeface="+mn-cs"/>
            </a:endParaRPr>
          </a:p>
        </p:txBody>
      </p:sp>
    </p:spTree>
    <p:extLst>
      <p:ext uri="{BB962C8B-B14F-4D97-AF65-F5344CB8AC3E}">
        <p14:creationId xmlns:p14="http://schemas.microsoft.com/office/powerpoint/2010/main" val="96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4E78521-B2C3-7587-4E1D-EC57A7C31261}"/>
              </a:ext>
            </a:extLst>
          </p:cNvPr>
          <p:cNvSpPr>
            <a:spLocks noGrp="1"/>
          </p:cNvSpPr>
          <p:nvPr>
            <p:ph type="body" sz="quarter" idx="15"/>
          </p:nvPr>
        </p:nvSpPr>
        <p:spPr>
          <a:xfrm>
            <a:off x="607219" y="1806144"/>
            <a:ext cx="10977562" cy="3916282"/>
          </a:xfrm>
        </p:spPr>
        <p:txBody>
          <a:bodyPr>
            <a:normAutofit lnSpcReduction="10000"/>
          </a:bodyPr>
          <a:lstStyle/>
          <a:p>
            <a:r>
              <a:rPr lang="en-US" sz="1800" dirty="0"/>
              <a:t>Engaging to gain insights in the course of due diligence, to inform the company’s understanding of impacts on people</a:t>
            </a:r>
          </a:p>
          <a:p>
            <a:pPr lvl="1"/>
            <a:r>
              <a:rPr lang="en-US" sz="1800" dirty="0"/>
              <a:t>Salience assessment</a:t>
            </a:r>
          </a:p>
          <a:p>
            <a:pPr lvl="1"/>
            <a:r>
              <a:rPr lang="en-US" sz="1800" dirty="0"/>
              <a:t>To deep dive on identified impacts and plan actions</a:t>
            </a:r>
          </a:p>
          <a:p>
            <a:pPr lvl="1"/>
            <a:r>
              <a:rPr lang="en-US" sz="1800" dirty="0"/>
              <a:t>To better understand the context</a:t>
            </a:r>
          </a:p>
          <a:p>
            <a:pPr lvl="1"/>
            <a:r>
              <a:rPr lang="en-US" sz="1800" dirty="0"/>
              <a:t>To collaborate on leverage strategies</a:t>
            </a:r>
          </a:p>
          <a:p>
            <a:r>
              <a:rPr lang="en-US" sz="1800" dirty="0"/>
              <a:t>Engage “in times of peace”</a:t>
            </a:r>
          </a:p>
          <a:p>
            <a:r>
              <a:rPr lang="en-US" sz="1800" dirty="0"/>
              <a:t>Be transparent about challenges and own limitations (especially for linkage to impacts!)</a:t>
            </a:r>
          </a:p>
          <a:p>
            <a:r>
              <a:rPr lang="en-US" sz="1800" dirty="0"/>
              <a:t>Feedback loop</a:t>
            </a:r>
          </a:p>
          <a:p>
            <a:r>
              <a:rPr lang="en-US" sz="1800" dirty="0"/>
              <a:t>Share information, not a one way street</a:t>
            </a:r>
          </a:p>
          <a:p>
            <a:r>
              <a:rPr lang="en-US" sz="1800" dirty="0"/>
              <a:t>Do your homework before engaging</a:t>
            </a:r>
          </a:p>
          <a:p>
            <a:r>
              <a:rPr lang="en-US" sz="1800" dirty="0"/>
              <a:t>Increasing demand on NGOs: be conscious of that</a:t>
            </a:r>
          </a:p>
          <a:p>
            <a:endParaRPr lang="en-US" sz="1800" dirty="0"/>
          </a:p>
          <a:p>
            <a:endParaRPr lang="en-US" sz="1800" dirty="0"/>
          </a:p>
        </p:txBody>
      </p:sp>
      <p:sp>
        <p:nvSpPr>
          <p:cNvPr id="6" name="Text Placeholder 1">
            <a:extLst>
              <a:ext uri="{FF2B5EF4-FFF2-40B4-BE49-F238E27FC236}">
                <a16:creationId xmlns:a16="http://schemas.microsoft.com/office/drawing/2014/main" id="{55D75482-32F4-5F4E-4CBF-3DF33E7CB049}"/>
              </a:ext>
            </a:extLst>
          </p:cNvPr>
          <p:cNvSpPr txBox="1">
            <a:spLocks/>
          </p:cNvSpPr>
          <p:nvPr/>
        </p:nvSpPr>
        <p:spPr>
          <a:xfrm>
            <a:off x="554227" y="405316"/>
            <a:ext cx="10691527" cy="6270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1"/>
                </a:solidFill>
                <a:effectLst/>
                <a:uLnTx/>
                <a:uFillTx/>
                <a:latin typeface="Garamond" panose="02020404030301010803" pitchFamily="18" charset="0"/>
                <a:ea typeface="+mn-ea"/>
                <a:cs typeface="+mn-cs"/>
              </a:rPr>
              <a:t>So, what does </a:t>
            </a:r>
            <a:r>
              <a:rPr kumimoji="0" lang="en-US" sz="4000" b="1" i="0" u="none" strike="noStrike" kern="1200" cap="none" spc="0" normalizeH="0" baseline="0" noProof="0" dirty="0">
                <a:ln>
                  <a:noFill/>
                </a:ln>
                <a:solidFill>
                  <a:schemeClr val="accent3"/>
                </a:solidFill>
                <a:effectLst/>
                <a:uLnTx/>
                <a:uFillTx/>
                <a:latin typeface="Garamond" panose="02020404030301010803" pitchFamily="18" charset="0"/>
                <a:ea typeface="+mn-ea"/>
                <a:cs typeface="+mn-cs"/>
              </a:rPr>
              <a:t>meaningful engagement </a:t>
            </a:r>
            <a:r>
              <a:rPr kumimoji="0" lang="en-US" sz="4000" b="1" i="0" u="none" strike="noStrike" kern="1200" cap="none" spc="0" normalizeH="0" baseline="0" noProof="0" dirty="0">
                <a:ln>
                  <a:noFill/>
                </a:ln>
                <a:solidFill>
                  <a:schemeClr val="accent1"/>
                </a:solidFill>
                <a:effectLst/>
                <a:uLnTx/>
                <a:uFillTx/>
                <a:latin typeface="Garamond" panose="02020404030301010803" pitchFamily="18" charset="0"/>
                <a:ea typeface="+mn-ea"/>
                <a:cs typeface="+mn-cs"/>
              </a:rPr>
              <a:t>look like?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59595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98569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D7B55F-2C0E-754C-A380-D40E7E682FCC}"/>
              </a:ext>
            </a:extLst>
          </p:cNvPr>
          <p:cNvSpPr>
            <a:spLocks noGrp="1"/>
          </p:cNvSpPr>
          <p:nvPr>
            <p:ph type="body" sz="quarter" idx="10"/>
          </p:nvPr>
        </p:nvSpPr>
        <p:spPr>
          <a:xfrm>
            <a:off x="2631433" y="3137425"/>
            <a:ext cx="7809105" cy="2224088"/>
          </a:xfrm>
        </p:spPr>
        <p:txBody>
          <a:bodyPr/>
          <a:lstStyle/>
          <a:p>
            <a:r>
              <a:rPr lang="en-US" sz="4000" dirty="0"/>
              <a:t>Feel free to reach out:</a:t>
            </a:r>
          </a:p>
          <a:p>
            <a:endParaRPr lang="en-US" sz="4000" dirty="0"/>
          </a:p>
          <a:p>
            <a:r>
              <a:rPr lang="en-US" sz="4000" dirty="0" err="1"/>
              <a:t>michelle.langlois@shiftproject.org</a:t>
            </a:r>
            <a:endParaRPr lang="en-US" sz="4000" dirty="0"/>
          </a:p>
        </p:txBody>
      </p:sp>
    </p:spTree>
    <p:extLst>
      <p:ext uri="{BB962C8B-B14F-4D97-AF65-F5344CB8AC3E}">
        <p14:creationId xmlns:p14="http://schemas.microsoft.com/office/powerpoint/2010/main" val="3095128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39D80-5BD2-8762-38C7-20220892EBC0}"/>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22BF062A-1723-0F75-E74D-EDB5E294D434}"/>
              </a:ext>
            </a:extLst>
          </p:cNvPr>
          <p:cNvSpPr txBox="1">
            <a:spLocks/>
          </p:cNvSpPr>
          <p:nvPr/>
        </p:nvSpPr>
        <p:spPr>
          <a:xfrm>
            <a:off x="1973766" y="5584968"/>
            <a:ext cx="8408019" cy="11701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74CCD4"/>
              </a:buClr>
              <a:buFont typeface="Arial" panose="020B0604020202020204" pitchFamily="34" charset="0"/>
              <a:buNone/>
              <a:defRPr sz="2400" kern="1200">
                <a:solidFill>
                  <a:srgbClr val="FC9B3C"/>
                </a:solidFill>
                <a:latin typeface="+mn-lt"/>
                <a:ea typeface="+mn-ea"/>
                <a:cs typeface="+mn-cs"/>
              </a:defRPr>
            </a:lvl1pPr>
            <a:lvl2pPr marL="457200" indent="0" algn="ctr" defTabSz="914400" rtl="0" eaLnBrk="1" latinLnBrk="0" hangingPunct="1">
              <a:lnSpc>
                <a:spcPct val="90000"/>
              </a:lnSpc>
              <a:spcBef>
                <a:spcPts val="500"/>
              </a:spcBef>
              <a:buClr>
                <a:srgbClr val="74CCD4"/>
              </a:buClr>
              <a:buFont typeface="Arial" panose="020B0604020202020204" pitchFamily="34" charset="0"/>
              <a:buNone/>
              <a:defRPr sz="2000" kern="1200">
                <a:solidFill>
                  <a:srgbClr val="0C4C64"/>
                </a:solidFill>
                <a:latin typeface="+mn-lt"/>
                <a:ea typeface="+mn-ea"/>
                <a:cs typeface="+mn-cs"/>
              </a:defRPr>
            </a:lvl2pPr>
            <a:lvl3pPr marL="914400" indent="0" algn="ctr" defTabSz="914400" rtl="0" eaLnBrk="1" latinLnBrk="0" hangingPunct="1">
              <a:lnSpc>
                <a:spcPct val="90000"/>
              </a:lnSpc>
              <a:spcBef>
                <a:spcPts val="500"/>
              </a:spcBef>
              <a:buClr>
                <a:srgbClr val="74CCD4"/>
              </a:buClr>
              <a:buFont typeface="Arial" panose="020B0604020202020204" pitchFamily="34" charset="0"/>
              <a:buNone/>
              <a:defRPr sz="1800" kern="1200">
                <a:solidFill>
                  <a:srgbClr val="0C4C64"/>
                </a:solidFill>
                <a:latin typeface="+mn-lt"/>
                <a:ea typeface="+mn-ea"/>
                <a:cs typeface="+mn-cs"/>
              </a:defRPr>
            </a:lvl3pPr>
            <a:lvl4pPr marL="1371600" indent="0" algn="ctr" defTabSz="914400" rtl="0" eaLnBrk="1" latinLnBrk="0" hangingPunct="1">
              <a:lnSpc>
                <a:spcPct val="90000"/>
              </a:lnSpc>
              <a:spcBef>
                <a:spcPts val="500"/>
              </a:spcBef>
              <a:buClr>
                <a:srgbClr val="74CCD4"/>
              </a:buClr>
              <a:buFont typeface="Arial" panose="020B0604020202020204" pitchFamily="34" charset="0"/>
              <a:buNone/>
              <a:defRPr sz="1600" kern="1200">
                <a:solidFill>
                  <a:srgbClr val="0C4C64"/>
                </a:solidFill>
                <a:latin typeface="+mn-lt"/>
                <a:ea typeface="+mn-ea"/>
                <a:cs typeface="+mn-cs"/>
              </a:defRPr>
            </a:lvl4pPr>
            <a:lvl5pPr marL="1828800" indent="0" algn="ctr" defTabSz="914400" rtl="0" eaLnBrk="1" latinLnBrk="0" hangingPunct="1">
              <a:lnSpc>
                <a:spcPct val="90000"/>
              </a:lnSpc>
              <a:spcBef>
                <a:spcPts val="500"/>
              </a:spcBef>
              <a:buClr>
                <a:srgbClr val="74CCD4"/>
              </a:buClr>
              <a:buFont typeface="Arial" panose="020B0604020202020204" pitchFamily="34" charset="0"/>
              <a:buNone/>
              <a:defRPr sz="1600" kern="1200">
                <a:solidFill>
                  <a:srgbClr val="0C4C64"/>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br>
              <a:rPr lang="en-US"/>
            </a:br>
            <a:endParaRPr lang="en-US"/>
          </a:p>
        </p:txBody>
      </p:sp>
      <p:sp>
        <p:nvSpPr>
          <p:cNvPr id="8" name="TextBox 7">
            <a:extLst>
              <a:ext uri="{FF2B5EF4-FFF2-40B4-BE49-F238E27FC236}">
                <a16:creationId xmlns:a16="http://schemas.microsoft.com/office/drawing/2014/main" id="{5E70DA89-D9A6-CB3B-B85A-C76BFFB22C80}"/>
              </a:ext>
            </a:extLst>
          </p:cNvPr>
          <p:cNvSpPr txBox="1"/>
          <p:nvPr/>
        </p:nvSpPr>
        <p:spPr>
          <a:xfrm>
            <a:off x="910092" y="1531575"/>
            <a:ext cx="5527355" cy="646331"/>
          </a:xfrm>
          <a:prstGeom prst="rect">
            <a:avLst/>
          </a:prstGeom>
          <a:noFill/>
        </p:spPr>
        <p:txBody>
          <a:bodyPr wrap="square" lIns="91440" tIns="45720" rIns="91440" bIns="45720" rtlCol="0" anchor="t">
            <a:spAutoFit/>
          </a:bodyPr>
          <a:lstStyle/>
          <a:p>
            <a:pPr algn="ctr"/>
            <a:r>
              <a:rPr lang="en-US" sz="3600" b="1">
                <a:solidFill>
                  <a:srgbClr val="0C4C64"/>
                </a:solidFill>
              </a:rPr>
              <a:t>Thank you for attending!</a:t>
            </a:r>
          </a:p>
        </p:txBody>
      </p:sp>
      <p:pic>
        <p:nvPicPr>
          <p:cNvPr id="9" name="Google Shape;175;p1" descr="A black background with blue and orange text&#10;&#10;Description automatically generated with low confidence">
            <a:extLst>
              <a:ext uri="{FF2B5EF4-FFF2-40B4-BE49-F238E27FC236}">
                <a16:creationId xmlns:a16="http://schemas.microsoft.com/office/drawing/2014/main" id="{A66A3386-1F11-1526-6618-F5149CF64C21}"/>
              </a:ext>
            </a:extLst>
          </p:cNvPr>
          <p:cNvPicPr preferRelativeResize="0"/>
          <p:nvPr/>
        </p:nvPicPr>
        <p:blipFill rotWithShape="1">
          <a:blip r:embed="rId3">
            <a:alphaModFix/>
          </a:blip>
          <a:srcRect/>
          <a:stretch/>
        </p:blipFill>
        <p:spPr>
          <a:xfrm>
            <a:off x="527144" y="485428"/>
            <a:ext cx="2085938" cy="642047"/>
          </a:xfrm>
          <a:prstGeom prst="rect">
            <a:avLst/>
          </a:prstGeom>
          <a:noFill/>
          <a:ln>
            <a:noFill/>
          </a:ln>
        </p:spPr>
      </p:pic>
      <p:pic>
        <p:nvPicPr>
          <p:cNvPr id="2" name="Picture 1">
            <a:extLst>
              <a:ext uri="{FF2B5EF4-FFF2-40B4-BE49-F238E27FC236}">
                <a16:creationId xmlns:a16="http://schemas.microsoft.com/office/drawing/2014/main" id="{6F575B5A-834C-9C26-0966-FFD5E5A8EBC1}"/>
              </a:ext>
            </a:extLst>
          </p:cNvPr>
          <p:cNvPicPr>
            <a:picLocks noChangeAspect="1"/>
          </p:cNvPicPr>
          <p:nvPr/>
        </p:nvPicPr>
        <p:blipFill>
          <a:blip r:embed="rId4"/>
          <a:stretch>
            <a:fillRect/>
          </a:stretch>
        </p:blipFill>
        <p:spPr>
          <a:xfrm>
            <a:off x="7123813" y="2389318"/>
            <a:ext cx="4288466" cy="2073456"/>
          </a:xfrm>
          <a:prstGeom prst="rect">
            <a:avLst/>
          </a:prstGeom>
        </p:spPr>
      </p:pic>
      <p:sp>
        <p:nvSpPr>
          <p:cNvPr id="3" name="TextBox 2">
            <a:extLst>
              <a:ext uri="{FF2B5EF4-FFF2-40B4-BE49-F238E27FC236}">
                <a16:creationId xmlns:a16="http://schemas.microsoft.com/office/drawing/2014/main" id="{CDDF0261-6A45-F868-31FB-55E2D9F85722}"/>
              </a:ext>
            </a:extLst>
          </p:cNvPr>
          <p:cNvSpPr txBox="1"/>
          <p:nvPr/>
        </p:nvSpPr>
        <p:spPr>
          <a:xfrm>
            <a:off x="1063256" y="2587255"/>
            <a:ext cx="5458046"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234F77"/>
                </a:solidFill>
                <a:cs typeface="Calibri"/>
              </a:rPr>
              <a:t>To view past CR2R webinars, please visit the CR2R webpage </a:t>
            </a:r>
            <a:r>
              <a:rPr lang="en-US" sz="2200" b="1">
                <a:solidFill>
                  <a:srgbClr val="234F77"/>
                </a:solidFill>
                <a:cs typeface="Calibri"/>
                <a:hlinkClick r:id="rId5">
                  <a:extLst>
                    <a:ext uri="{A12FA001-AC4F-418D-AE19-62706E023703}">
                      <ahyp:hlinkClr xmlns:ahyp="http://schemas.microsoft.com/office/drawing/2018/hyperlinkcolor" val="tx"/>
                    </a:ext>
                  </a:extLst>
                </a:hlinkClick>
              </a:rPr>
              <a:t>here</a:t>
            </a:r>
            <a:r>
              <a:rPr lang="en-US" sz="2200" b="1">
                <a:solidFill>
                  <a:srgbClr val="234F77"/>
                </a:solidFill>
                <a:cs typeface="Calibri"/>
              </a:rPr>
              <a:t>.</a:t>
            </a:r>
          </a:p>
          <a:p>
            <a:endParaRPr lang="en-US" sz="2200" b="1">
              <a:solidFill>
                <a:srgbClr val="234F77"/>
              </a:solidFill>
              <a:cs typeface="Calibri"/>
            </a:endParaRPr>
          </a:p>
          <a:p>
            <a:r>
              <a:rPr lang="en-US" sz="2200" b="1">
                <a:solidFill>
                  <a:srgbClr val="234F77"/>
                </a:solidFill>
                <a:cs typeface="Calibri"/>
              </a:rPr>
              <a:t>To learn more about our Corporate Human Rights Benchmark Coordinated Corporate Engagement, please visit the </a:t>
            </a:r>
            <a:r>
              <a:rPr lang="en-US" sz="2200" b="1">
                <a:solidFill>
                  <a:srgbClr val="234F77"/>
                </a:solidFill>
                <a:cs typeface="Calibri"/>
                <a:hlinkClick r:id="rId6">
                  <a:extLst>
                    <a:ext uri="{A12FA001-AC4F-418D-AE19-62706E023703}">
                      <ahyp:hlinkClr xmlns:ahyp="http://schemas.microsoft.com/office/drawing/2018/hyperlinkcolor" val="tx"/>
                    </a:ext>
                  </a:extLst>
                </a:hlinkClick>
              </a:rPr>
              <a:t>CHRB page</a:t>
            </a:r>
            <a:r>
              <a:rPr lang="en-US" sz="2200" b="1">
                <a:solidFill>
                  <a:srgbClr val="234F77"/>
                </a:solidFill>
                <a:cs typeface="Calibri"/>
              </a:rPr>
              <a:t>.</a:t>
            </a:r>
            <a:endParaRPr lang="en-US" sz="2200" b="1">
              <a:solidFill>
                <a:srgbClr val="234F77"/>
              </a:solidFill>
              <a:cs typeface="Calibri"/>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582200506"/>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99E115D7-68EB-4590-9BD1-A56D94144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5C0F64-1E82-E940-8479-76F06278E14D}"/>
              </a:ext>
            </a:extLst>
          </p:cNvPr>
          <p:cNvSpPr>
            <a:spLocks noGrp="1"/>
          </p:cNvSpPr>
          <p:nvPr>
            <p:ph idx="1"/>
          </p:nvPr>
        </p:nvSpPr>
        <p:spPr>
          <a:xfrm>
            <a:off x="4713059" y="4095808"/>
            <a:ext cx="1988132" cy="794061"/>
          </a:xfrm>
        </p:spPr>
        <p:txBody>
          <a:bodyPr vert="horz" lIns="91440" tIns="45720" rIns="91440" bIns="45720" rtlCol="0" anchor="t">
            <a:normAutofit/>
          </a:bodyPr>
          <a:lstStyle/>
          <a:p>
            <a:pPr marL="0" indent="0" algn="ctr">
              <a:buNone/>
            </a:pPr>
            <a:r>
              <a:rPr lang="en-US" sz="1500" b="1">
                <a:solidFill>
                  <a:schemeClr val="tx2"/>
                </a:solidFill>
                <a:cs typeface="Calibri"/>
              </a:rPr>
              <a:t>Michelle Langlois</a:t>
            </a:r>
            <a:endParaRPr lang="en-US">
              <a:solidFill>
                <a:schemeClr val="tx2"/>
              </a:solidFill>
              <a:cs typeface="Calibri"/>
            </a:endParaRPr>
          </a:p>
          <a:p>
            <a:pPr marL="0" indent="0" algn="ctr">
              <a:buNone/>
            </a:pPr>
            <a:r>
              <a:rPr lang="en-US" sz="1500">
                <a:solidFill>
                  <a:schemeClr val="tx2"/>
                </a:solidFill>
                <a:cs typeface="Calibri" panose="020F0502020204030204"/>
              </a:rPr>
              <a:t>Senior Advisor, Shift</a:t>
            </a:r>
          </a:p>
          <a:p>
            <a:pPr marL="0" indent="0" algn="ctr">
              <a:buNone/>
            </a:pPr>
            <a:endParaRPr lang="en-US" sz="1500">
              <a:cs typeface="Calibri"/>
            </a:endParaRPr>
          </a:p>
        </p:txBody>
      </p:sp>
      <p:sp>
        <p:nvSpPr>
          <p:cNvPr id="22" name="TextBox 21">
            <a:extLst>
              <a:ext uri="{FF2B5EF4-FFF2-40B4-BE49-F238E27FC236}">
                <a16:creationId xmlns:a16="http://schemas.microsoft.com/office/drawing/2014/main" id="{9A7CCA21-3B4B-0314-905B-B7166C53CA99}"/>
              </a:ext>
            </a:extLst>
          </p:cNvPr>
          <p:cNvSpPr txBox="1"/>
          <p:nvPr/>
        </p:nvSpPr>
        <p:spPr>
          <a:xfrm>
            <a:off x="2668299" y="-467353"/>
            <a:ext cx="6083823" cy="1277273"/>
          </a:xfrm>
          <a:prstGeom prst="rect">
            <a:avLst/>
          </a:prstGeom>
          <a:noFill/>
        </p:spPr>
        <p:txBody>
          <a:bodyPr wrap="square" rtlCol="0">
            <a:spAutoFit/>
          </a:bodyPr>
          <a:lstStyle/>
          <a:p>
            <a:pPr algn="ctr"/>
            <a:endParaRPr lang="en-US" sz="3500">
              <a:solidFill>
                <a:schemeClr val="tx2"/>
              </a:solidFill>
            </a:endParaRPr>
          </a:p>
          <a:p>
            <a:pPr algn="ctr"/>
            <a:r>
              <a:rPr lang="en-US" sz="4200" b="1">
                <a:solidFill>
                  <a:schemeClr val="tx2"/>
                </a:solidFill>
              </a:rPr>
              <a:t>Speakers</a:t>
            </a:r>
          </a:p>
        </p:txBody>
      </p:sp>
      <p:pic>
        <p:nvPicPr>
          <p:cNvPr id="14" name="Picture 13" descr="A person with blonde hair and blue eyes&#10;&#10;Description automatically generated">
            <a:extLst>
              <a:ext uri="{FF2B5EF4-FFF2-40B4-BE49-F238E27FC236}">
                <a16:creationId xmlns:a16="http://schemas.microsoft.com/office/drawing/2014/main" id="{B56C04F4-B18D-22DB-7509-37A671AA82D4}"/>
              </a:ext>
            </a:extLst>
          </p:cNvPr>
          <p:cNvPicPr>
            <a:picLocks noChangeAspect="1"/>
          </p:cNvPicPr>
          <p:nvPr/>
        </p:nvPicPr>
        <p:blipFill>
          <a:blip r:embed="rId3"/>
          <a:stretch>
            <a:fillRect/>
          </a:stretch>
        </p:blipFill>
        <p:spPr>
          <a:xfrm>
            <a:off x="4555834" y="1712886"/>
            <a:ext cx="2301359" cy="2301359"/>
          </a:xfrm>
          <a:prstGeom prst="rect">
            <a:avLst/>
          </a:prstGeom>
        </p:spPr>
      </p:pic>
      <p:sp>
        <p:nvSpPr>
          <p:cNvPr id="17" name="Content Placeholder 2">
            <a:extLst>
              <a:ext uri="{FF2B5EF4-FFF2-40B4-BE49-F238E27FC236}">
                <a16:creationId xmlns:a16="http://schemas.microsoft.com/office/drawing/2014/main" id="{58E6B825-146C-F5CB-582A-68E3C18845F8}"/>
              </a:ext>
            </a:extLst>
          </p:cNvPr>
          <p:cNvSpPr txBox="1">
            <a:spLocks/>
          </p:cNvSpPr>
          <p:nvPr/>
        </p:nvSpPr>
        <p:spPr>
          <a:xfrm>
            <a:off x="8144634" y="4087229"/>
            <a:ext cx="1988132" cy="79406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b="1">
                <a:solidFill>
                  <a:schemeClr val="tx2"/>
                </a:solidFill>
                <a:cs typeface="Calibri"/>
              </a:rPr>
              <a:t>Julie Vallat</a:t>
            </a:r>
            <a:endParaRPr lang="en-US">
              <a:solidFill>
                <a:schemeClr val="tx2"/>
              </a:solidFill>
              <a:cs typeface="Calibri"/>
            </a:endParaRPr>
          </a:p>
          <a:p>
            <a:pPr marL="0" indent="0" algn="ctr">
              <a:buNone/>
            </a:pPr>
            <a:r>
              <a:rPr lang="en-US" sz="1500">
                <a:solidFill>
                  <a:schemeClr val="tx2"/>
                </a:solidFill>
                <a:cs typeface="Calibri" panose="020F0502020204030204"/>
              </a:rPr>
              <a:t>VP Human Rights, L'Oréal</a:t>
            </a:r>
          </a:p>
        </p:txBody>
      </p:sp>
      <p:sp>
        <p:nvSpPr>
          <p:cNvPr id="21" name="Content Placeholder 2">
            <a:extLst>
              <a:ext uri="{FF2B5EF4-FFF2-40B4-BE49-F238E27FC236}">
                <a16:creationId xmlns:a16="http://schemas.microsoft.com/office/drawing/2014/main" id="{6F40D263-AB09-CA96-312F-E60650F129E3}"/>
              </a:ext>
            </a:extLst>
          </p:cNvPr>
          <p:cNvSpPr txBox="1">
            <a:spLocks/>
          </p:cNvSpPr>
          <p:nvPr/>
        </p:nvSpPr>
        <p:spPr>
          <a:xfrm>
            <a:off x="1373483" y="4099352"/>
            <a:ext cx="2118085" cy="79406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b="1">
                <a:solidFill>
                  <a:schemeClr val="tx2"/>
                </a:solidFill>
                <a:cs typeface="Calibri"/>
              </a:rPr>
              <a:t>Danielle Essink</a:t>
            </a:r>
          </a:p>
          <a:p>
            <a:pPr marL="0" indent="0" algn="ctr">
              <a:buNone/>
            </a:pPr>
            <a:r>
              <a:rPr lang="en-US" sz="1500">
                <a:solidFill>
                  <a:schemeClr val="tx2"/>
                </a:solidFill>
                <a:cs typeface="Calibri" panose="020F0502020204030204"/>
              </a:rPr>
              <a:t>Engagement Specialist, Robeco</a:t>
            </a:r>
          </a:p>
          <a:p>
            <a:pPr marL="0" indent="0" algn="ctr">
              <a:buFont typeface="Arial" panose="020B0604020202020204" pitchFamily="34" charset="0"/>
              <a:buNone/>
            </a:pPr>
            <a:endParaRPr lang="en-US" sz="1500">
              <a:cs typeface="Calibri"/>
            </a:endParaRPr>
          </a:p>
        </p:txBody>
      </p:sp>
      <p:pic>
        <p:nvPicPr>
          <p:cNvPr id="2" name="Picture 1" descr="A person wearing glasses and smiling&#10;&#10;Description automatically generated">
            <a:extLst>
              <a:ext uri="{FF2B5EF4-FFF2-40B4-BE49-F238E27FC236}">
                <a16:creationId xmlns:a16="http://schemas.microsoft.com/office/drawing/2014/main" id="{4ADBE99C-6B11-B13D-15E9-FA83D5D15812}"/>
              </a:ext>
            </a:extLst>
          </p:cNvPr>
          <p:cNvPicPr>
            <a:picLocks noChangeAspect="1"/>
          </p:cNvPicPr>
          <p:nvPr/>
        </p:nvPicPr>
        <p:blipFill>
          <a:blip r:embed="rId4"/>
          <a:srcRect t="-2481" r="860" b="2553"/>
          <a:stretch/>
        </p:blipFill>
        <p:spPr>
          <a:xfrm>
            <a:off x="1653090" y="1712951"/>
            <a:ext cx="1837456" cy="2157773"/>
          </a:xfrm>
          <a:prstGeom prst="rect">
            <a:avLst/>
          </a:prstGeom>
        </p:spPr>
      </p:pic>
      <p:pic>
        <p:nvPicPr>
          <p:cNvPr id="4" name="Picture 3" descr="A person in black shirt&#10;&#10;Description automatically generated">
            <a:extLst>
              <a:ext uri="{FF2B5EF4-FFF2-40B4-BE49-F238E27FC236}">
                <a16:creationId xmlns:a16="http://schemas.microsoft.com/office/drawing/2014/main" id="{C57715CE-27CB-BF18-0CCC-4438FDB2796F}"/>
              </a:ext>
            </a:extLst>
          </p:cNvPr>
          <p:cNvPicPr>
            <a:picLocks noChangeAspect="1"/>
          </p:cNvPicPr>
          <p:nvPr/>
        </p:nvPicPr>
        <p:blipFill>
          <a:blip r:embed="rId5"/>
          <a:srcRect l="-5535" t="3472" r="-5924" b="10630"/>
          <a:stretch/>
        </p:blipFill>
        <p:spPr>
          <a:xfrm>
            <a:off x="8167974" y="1720467"/>
            <a:ext cx="1965016" cy="2272774"/>
          </a:xfrm>
          <a:prstGeom prst="rect">
            <a:avLst/>
          </a:prstGeom>
        </p:spPr>
      </p:pic>
    </p:spTree>
    <p:extLst>
      <p:ext uri="{BB962C8B-B14F-4D97-AF65-F5344CB8AC3E}">
        <p14:creationId xmlns:p14="http://schemas.microsoft.com/office/powerpoint/2010/main" val="304680349"/>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39D80-5BD2-8762-38C7-20220892EBC0}"/>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22BF062A-1723-0F75-E74D-EDB5E294D434}"/>
              </a:ext>
            </a:extLst>
          </p:cNvPr>
          <p:cNvSpPr txBox="1">
            <a:spLocks/>
          </p:cNvSpPr>
          <p:nvPr/>
        </p:nvSpPr>
        <p:spPr>
          <a:xfrm>
            <a:off x="1973766" y="5584968"/>
            <a:ext cx="8408019" cy="11701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74CCD4"/>
              </a:buClr>
              <a:buFont typeface="Arial" panose="020B0604020202020204" pitchFamily="34" charset="0"/>
              <a:buNone/>
              <a:defRPr sz="2400" kern="1200">
                <a:solidFill>
                  <a:srgbClr val="FC9B3C"/>
                </a:solidFill>
                <a:latin typeface="+mn-lt"/>
                <a:ea typeface="+mn-ea"/>
                <a:cs typeface="+mn-cs"/>
              </a:defRPr>
            </a:lvl1pPr>
            <a:lvl2pPr marL="457200" indent="0" algn="ctr" defTabSz="914400" rtl="0" eaLnBrk="1" latinLnBrk="0" hangingPunct="1">
              <a:lnSpc>
                <a:spcPct val="90000"/>
              </a:lnSpc>
              <a:spcBef>
                <a:spcPts val="500"/>
              </a:spcBef>
              <a:buClr>
                <a:srgbClr val="74CCD4"/>
              </a:buClr>
              <a:buFont typeface="Arial" panose="020B0604020202020204" pitchFamily="34" charset="0"/>
              <a:buNone/>
              <a:defRPr sz="2000" kern="1200">
                <a:solidFill>
                  <a:srgbClr val="0C4C64"/>
                </a:solidFill>
                <a:latin typeface="+mn-lt"/>
                <a:ea typeface="+mn-ea"/>
                <a:cs typeface="+mn-cs"/>
              </a:defRPr>
            </a:lvl2pPr>
            <a:lvl3pPr marL="914400" indent="0" algn="ctr" defTabSz="914400" rtl="0" eaLnBrk="1" latinLnBrk="0" hangingPunct="1">
              <a:lnSpc>
                <a:spcPct val="90000"/>
              </a:lnSpc>
              <a:spcBef>
                <a:spcPts val="500"/>
              </a:spcBef>
              <a:buClr>
                <a:srgbClr val="74CCD4"/>
              </a:buClr>
              <a:buFont typeface="Arial" panose="020B0604020202020204" pitchFamily="34" charset="0"/>
              <a:buNone/>
              <a:defRPr sz="1800" kern="1200">
                <a:solidFill>
                  <a:srgbClr val="0C4C64"/>
                </a:solidFill>
                <a:latin typeface="+mn-lt"/>
                <a:ea typeface="+mn-ea"/>
                <a:cs typeface="+mn-cs"/>
              </a:defRPr>
            </a:lvl3pPr>
            <a:lvl4pPr marL="1371600" indent="0" algn="ctr" defTabSz="914400" rtl="0" eaLnBrk="1" latinLnBrk="0" hangingPunct="1">
              <a:lnSpc>
                <a:spcPct val="90000"/>
              </a:lnSpc>
              <a:spcBef>
                <a:spcPts val="500"/>
              </a:spcBef>
              <a:buClr>
                <a:srgbClr val="74CCD4"/>
              </a:buClr>
              <a:buFont typeface="Arial" panose="020B0604020202020204" pitchFamily="34" charset="0"/>
              <a:buNone/>
              <a:defRPr sz="1600" kern="1200">
                <a:solidFill>
                  <a:srgbClr val="0C4C64"/>
                </a:solidFill>
                <a:latin typeface="+mn-lt"/>
                <a:ea typeface="+mn-ea"/>
                <a:cs typeface="+mn-cs"/>
              </a:defRPr>
            </a:lvl4pPr>
            <a:lvl5pPr marL="1828800" indent="0" algn="ctr" defTabSz="914400" rtl="0" eaLnBrk="1" latinLnBrk="0" hangingPunct="1">
              <a:lnSpc>
                <a:spcPct val="90000"/>
              </a:lnSpc>
              <a:spcBef>
                <a:spcPts val="500"/>
              </a:spcBef>
              <a:buClr>
                <a:srgbClr val="74CCD4"/>
              </a:buClr>
              <a:buFont typeface="Arial" panose="020B0604020202020204" pitchFamily="34" charset="0"/>
              <a:buNone/>
              <a:defRPr sz="1600" kern="1200">
                <a:solidFill>
                  <a:srgbClr val="0C4C64"/>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br>
              <a:rPr lang="en-US"/>
            </a:br>
            <a:endParaRPr lang="en-US"/>
          </a:p>
        </p:txBody>
      </p:sp>
      <p:sp>
        <p:nvSpPr>
          <p:cNvPr id="8" name="TextBox 7">
            <a:extLst>
              <a:ext uri="{FF2B5EF4-FFF2-40B4-BE49-F238E27FC236}">
                <a16:creationId xmlns:a16="http://schemas.microsoft.com/office/drawing/2014/main" id="{5E70DA89-D9A6-CB3B-B85A-C76BFFB22C80}"/>
              </a:ext>
            </a:extLst>
          </p:cNvPr>
          <p:cNvSpPr txBox="1"/>
          <p:nvPr/>
        </p:nvSpPr>
        <p:spPr>
          <a:xfrm>
            <a:off x="142186" y="834550"/>
            <a:ext cx="12066377" cy="553998"/>
          </a:xfrm>
          <a:prstGeom prst="rect">
            <a:avLst/>
          </a:prstGeom>
          <a:noFill/>
        </p:spPr>
        <p:txBody>
          <a:bodyPr wrap="square" rtlCol="0">
            <a:spAutoFit/>
          </a:bodyPr>
          <a:lstStyle/>
          <a:p>
            <a:pPr algn="ctr" rtl="0">
              <a:spcBef>
                <a:spcPts val="0"/>
              </a:spcBef>
              <a:spcAft>
                <a:spcPts val="0"/>
              </a:spcAft>
            </a:pPr>
            <a:r>
              <a:rPr lang="en-US" sz="3000" b="1">
                <a:solidFill>
                  <a:srgbClr val="0C4C64"/>
                </a:solidFill>
              </a:rPr>
              <a:t>Agenda:</a:t>
            </a:r>
            <a:endParaRPr lang="en-US" sz="3500" b="1">
              <a:solidFill>
                <a:srgbClr val="0C4C64"/>
              </a:solidFill>
            </a:endParaRPr>
          </a:p>
        </p:txBody>
      </p:sp>
      <p:pic>
        <p:nvPicPr>
          <p:cNvPr id="9" name="Google Shape;175;p1" descr="A black background with blue and orange text&#10;&#10;Description automatically generated with low confidence">
            <a:extLst>
              <a:ext uri="{FF2B5EF4-FFF2-40B4-BE49-F238E27FC236}">
                <a16:creationId xmlns:a16="http://schemas.microsoft.com/office/drawing/2014/main" id="{A66A3386-1F11-1526-6618-F5149CF64C21}"/>
              </a:ext>
            </a:extLst>
          </p:cNvPr>
          <p:cNvPicPr preferRelativeResize="0"/>
          <p:nvPr/>
        </p:nvPicPr>
        <p:blipFill rotWithShape="1">
          <a:blip r:embed="rId3">
            <a:alphaModFix/>
          </a:blip>
          <a:srcRect/>
          <a:stretch/>
        </p:blipFill>
        <p:spPr>
          <a:xfrm>
            <a:off x="527144" y="485428"/>
            <a:ext cx="2085938" cy="642047"/>
          </a:xfrm>
          <a:prstGeom prst="rect">
            <a:avLst/>
          </a:prstGeom>
          <a:noFill/>
          <a:ln>
            <a:noFill/>
          </a:ln>
        </p:spPr>
      </p:pic>
      <p:sp>
        <p:nvSpPr>
          <p:cNvPr id="4" name="TextBox 3">
            <a:extLst>
              <a:ext uri="{FF2B5EF4-FFF2-40B4-BE49-F238E27FC236}">
                <a16:creationId xmlns:a16="http://schemas.microsoft.com/office/drawing/2014/main" id="{A4B7DA22-E335-A482-FD91-13D962D57BDA}"/>
              </a:ext>
            </a:extLst>
          </p:cNvPr>
          <p:cNvSpPr txBox="1"/>
          <p:nvPr/>
        </p:nvSpPr>
        <p:spPr>
          <a:xfrm>
            <a:off x="905314" y="455360"/>
            <a:ext cx="10375392" cy="5940088"/>
          </a:xfrm>
          <a:prstGeom prst="rect">
            <a:avLst/>
          </a:prstGeom>
          <a:noFill/>
        </p:spPr>
        <p:txBody>
          <a:bodyPr wrap="square" lIns="91440" tIns="45720" rIns="91440" bIns="45720" anchor="t">
            <a:spAutoFit/>
          </a:bodyPr>
          <a:lstStyle/>
          <a:p>
            <a:endParaRPr lang="en-US" altLang="en-US">
              <a:solidFill>
                <a:srgbClr val="0C4C64"/>
              </a:solidFill>
            </a:endParaRPr>
          </a:p>
          <a:p>
            <a:endParaRPr lang="en-US" altLang="en-US">
              <a:solidFill>
                <a:srgbClr val="234F77"/>
              </a:solidFill>
            </a:endParaRPr>
          </a:p>
          <a:p>
            <a:endParaRPr lang="en-US" altLang="en-US">
              <a:solidFill>
                <a:srgbClr val="234F77"/>
              </a:solidFill>
            </a:endParaRPr>
          </a:p>
          <a:p>
            <a:endParaRPr lang="en-US" altLang="en-US">
              <a:solidFill>
                <a:srgbClr val="234F77"/>
              </a:solidFill>
            </a:endParaRPr>
          </a:p>
          <a:p>
            <a:r>
              <a:rPr lang="en-US" altLang="en-US" sz="2200" b="1" dirty="0">
                <a:solidFill>
                  <a:srgbClr val="234F77"/>
                </a:solidFill>
              </a:rPr>
              <a:t>Welcome and opening remarks: Rebecca DeWinter Schmitt, Investor Alliance for Human Rights </a:t>
            </a:r>
            <a:endParaRPr lang="en-US" altLang="en-US" sz="2200" b="1">
              <a:solidFill>
                <a:srgbClr val="234F77"/>
              </a:solidFill>
              <a:ea typeface="Calibri" panose="020F0502020204030204" pitchFamily="34" charset="0"/>
              <a:cs typeface="Calibri"/>
            </a:endParaRPr>
          </a:p>
          <a:p>
            <a:endParaRPr lang="en-US" altLang="en-US" sz="2200" b="1">
              <a:solidFill>
                <a:srgbClr val="234F77"/>
              </a:solidFill>
            </a:endParaRPr>
          </a:p>
          <a:p>
            <a:r>
              <a:rPr lang="en-US" altLang="en-US" sz="2200" b="1" dirty="0">
                <a:solidFill>
                  <a:srgbClr val="234F77"/>
                </a:solidFill>
                <a:cs typeface="Calibri" panose="020F0502020204030204"/>
              </a:rPr>
              <a:t>Assessing Company Reporting and Disclosures on Human Rights Performance and Impact Management</a:t>
            </a:r>
          </a:p>
          <a:p>
            <a:pPr marL="342900" indent="-342900">
              <a:buFont typeface="Arial"/>
              <a:buChar char="•"/>
            </a:pPr>
            <a:r>
              <a:rPr lang="en-US" altLang="en-US" sz="2200" b="1" dirty="0">
                <a:solidFill>
                  <a:srgbClr val="234F77"/>
                </a:solidFill>
                <a:cs typeface="Calibri" panose="020F0502020204030204"/>
              </a:rPr>
              <a:t>Michelle Langlois, Senior Advisor, Shift</a:t>
            </a:r>
          </a:p>
          <a:p>
            <a:endParaRPr lang="en-US" altLang="en-US" sz="2200" b="1">
              <a:solidFill>
                <a:srgbClr val="234F77"/>
              </a:solidFill>
              <a:cs typeface="Calibri" panose="020F0502020204030204"/>
            </a:endParaRPr>
          </a:p>
          <a:p>
            <a:pPr>
              <a:buFont typeface="Arial"/>
            </a:pPr>
            <a:r>
              <a:rPr lang="en-US" altLang="en-US" sz="2200" b="1" dirty="0">
                <a:solidFill>
                  <a:srgbClr val="234F77"/>
                </a:solidFill>
                <a:cs typeface="Calibri" panose="020F0502020204030204"/>
              </a:rPr>
              <a:t>Corporate Case Study: Effective Human Rights Reporting in L'Oréal</a:t>
            </a:r>
          </a:p>
          <a:p>
            <a:pPr marL="342900" indent="-342900">
              <a:buFont typeface="Arial"/>
              <a:buChar char="•"/>
            </a:pPr>
            <a:r>
              <a:rPr lang="en-US" altLang="en-US" sz="2200" b="1" dirty="0">
                <a:solidFill>
                  <a:srgbClr val="234F77"/>
                </a:solidFill>
                <a:cs typeface="Calibri" panose="020F0502020204030204"/>
              </a:rPr>
              <a:t>Julie Vallat, VP Human Rights, L'Oréal</a:t>
            </a:r>
          </a:p>
          <a:p>
            <a:endParaRPr lang="en-US" altLang="en-US" sz="2200" b="1">
              <a:solidFill>
                <a:srgbClr val="234F77"/>
              </a:solidFill>
            </a:endParaRPr>
          </a:p>
          <a:p>
            <a:r>
              <a:rPr lang="en-US" altLang="en-US" sz="2200" b="1" dirty="0">
                <a:solidFill>
                  <a:srgbClr val="234F77"/>
                </a:solidFill>
                <a:cs typeface="Calibri"/>
              </a:rPr>
              <a:t>Investor Engagement with Companies on Human Rights Disclosures</a:t>
            </a:r>
            <a:endParaRPr lang="en-US" altLang="en-US" sz="2200" b="1">
              <a:solidFill>
                <a:srgbClr val="234F77"/>
              </a:solidFill>
            </a:endParaRPr>
          </a:p>
          <a:p>
            <a:pPr marL="342900" indent="-342900">
              <a:buFont typeface="Arial"/>
              <a:buChar char="•"/>
            </a:pPr>
            <a:r>
              <a:rPr lang="en-US" altLang="en-US" sz="2200" b="1" dirty="0">
                <a:solidFill>
                  <a:srgbClr val="234F77"/>
                </a:solidFill>
                <a:cs typeface="Calibri" panose="020F0502020204030204"/>
              </a:rPr>
              <a:t>Danielle Essink, Engagement Specialist, Robeco</a:t>
            </a:r>
          </a:p>
          <a:p>
            <a:endParaRPr lang="en-US" altLang="en-US" sz="2200" b="1">
              <a:solidFill>
                <a:srgbClr val="234F77"/>
              </a:solidFill>
            </a:endParaRPr>
          </a:p>
          <a:p>
            <a:r>
              <a:rPr lang="en-US" sz="2200" b="1" dirty="0">
                <a:solidFill>
                  <a:srgbClr val="234F77"/>
                </a:solidFill>
              </a:rPr>
              <a:t>Q&amp;A / Discussion</a:t>
            </a:r>
            <a:endParaRPr lang="en-US" sz="2200" b="1">
              <a:solidFill>
                <a:srgbClr val="234F77"/>
              </a:solidFill>
              <a:cs typeface="Calibri"/>
            </a:endParaRPr>
          </a:p>
        </p:txBody>
      </p:sp>
    </p:spTree>
    <p:extLst>
      <p:ext uri="{BB962C8B-B14F-4D97-AF65-F5344CB8AC3E}">
        <p14:creationId xmlns:p14="http://schemas.microsoft.com/office/powerpoint/2010/main" val="2118293707"/>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39D80-5BD2-8762-38C7-20220892EBC0}"/>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22BF062A-1723-0F75-E74D-EDB5E294D434}"/>
              </a:ext>
            </a:extLst>
          </p:cNvPr>
          <p:cNvSpPr txBox="1">
            <a:spLocks/>
          </p:cNvSpPr>
          <p:nvPr/>
        </p:nvSpPr>
        <p:spPr>
          <a:xfrm>
            <a:off x="1973766" y="5584968"/>
            <a:ext cx="8408019" cy="11701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74CCD4"/>
              </a:buClr>
              <a:buFont typeface="Arial" panose="020B0604020202020204" pitchFamily="34" charset="0"/>
              <a:buNone/>
              <a:defRPr sz="2400" kern="1200">
                <a:solidFill>
                  <a:srgbClr val="FC9B3C"/>
                </a:solidFill>
                <a:latin typeface="+mn-lt"/>
                <a:ea typeface="+mn-ea"/>
                <a:cs typeface="+mn-cs"/>
              </a:defRPr>
            </a:lvl1pPr>
            <a:lvl2pPr marL="457200" indent="0" algn="ctr" defTabSz="914400" rtl="0" eaLnBrk="1" latinLnBrk="0" hangingPunct="1">
              <a:lnSpc>
                <a:spcPct val="90000"/>
              </a:lnSpc>
              <a:spcBef>
                <a:spcPts val="500"/>
              </a:spcBef>
              <a:buClr>
                <a:srgbClr val="74CCD4"/>
              </a:buClr>
              <a:buFont typeface="Arial" panose="020B0604020202020204" pitchFamily="34" charset="0"/>
              <a:buNone/>
              <a:defRPr sz="2000" kern="1200">
                <a:solidFill>
                  <a:srgbClr val="0C4C64"/>
                </a:solidFill>
                <a:latin typeface="+mn-lt"/>
                <a:ea typeface="+mn-ea"/>
                <a:cs typeface="+mn-cs"/>
              </a:defRPr>
            </a:lvl2pPr>
            <a:lvl3pPr marL="914400" indent="0" algn="ctr" defTabSz="914400" rtl="0" eaLnBrk="1" latinLnBrk="0" hangingPunct="1">
              <a:lnSpc>
                <a:spcPct val="90000"/>
              </a:lnSpc>
              <a:spcBef>
                <a:spcPts val="500"/>
              </a:spcBef>
              <a:buClr>
                <a:srgbClr val="74CCD4"/>
              </a:buClr>
              <a:buFont typeface="Arial" panose="020B0604020202020204" pitchFamily="34" charset="0"/>
              <a:buNone/>
              <a:defRPr sz="1800" kern="1200">
                <a:solidFill>
                  <a:srgbClr val="0C4C64"/>
                </a:solidFill>
                <a:latin typeface="+mn-lt"/>
                <a:ea typeface="+mn-ea"/>
                <a:cs typeface="+mn-cs"/>
              </a:defRPr>
            </a:lvl3pPr>
            <a:lvl4pPr marL="1371600" indent="0" algn="ctr" defTabSz="914400" rtl="0" eaLnBrk="1" latinLnBrk="0" hangingPunct="1">
              <a:lnSpc>
                <a:spcPct val="90000"/>
              </a:lnSpc>
              <a:spcBef>
                <a:spcPts val="500"/>
              </a:spcBef>
              <a:buClr>
                <a:srgbClr val="74CCD4"/>
              </a:buClr>
              <a:buFont typeface="Arial" panose="020B0604020202020204" pitchFamily="34" charset="0"/>
              <a:buNone/>
              <a:defRPr sz="1600" kern="1200">
                <a:solidFill>
                  <a:srgbClr val="0C4C64"/>
                </a:solidFill>
                <a:latin typeface="+mn-lt"/>
                <a:ea typeface="+mn-ea"/>
                <a:cs typeface="+mn-cs"/>
              </a:defRPr>
            </a:lvl4pPr>
            <a:lvl5pPr marL="1828800" indent="0" algn="ctr" defTabSz="914400" rtl="0" eaLnBrk="1" latinLnBrk="0" hangingPunct="1">
              <a:lnSpc>
                <a:spcPct val="90000"/>
              </a:lnSpc>
              <a:spcBef>
                <a:spcPts val="500"/>
              </a:spcBef>
              <a:buClr>
                <a:srgbClr val="74CCD4"/>
              </a:buClr>
              <a:buFont typeface="Arial" panose="020B0604020202020204" pitchFamily="34" charset="0"/>
              <a:buNone/>
              <a:defRPr sz="1600" kern="1200">
                <a:solidFill>
                  <a:srgbClr val="0C4C64"/>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br>
              <a:rPr lang="en-US"/>
            </a:br>
            <a:endParaRPr lang="en-US"/>
          </a:p>
        </p:txBody>
      </p:sp>
      <p:sp>
        <p:nvSpPr>
          <p:cNvPr id="8" name="TextBox 7">
            <a:extLst>
              <a:ext uri="{FF2B5EF4-FFF2-40B4-BE49-F238E27FC236}">
                <a16:creationId xmlns:a16="http://schemas.microsoft.com/office/drawing/2014/main" id="{5E70DA89-D9A6-CB3B-B85A-C76BFFB22C80}"/>
              </a:ext>
            </a:extLst>
          </p:cNvPr>
          <p:cNvSpPr txBox="1"/>
          <p:nvPr/>
        </p:nvSpPr>
        <p:spPr>
          <a:xfrm>
            <a:off x="142186" y="834550"/>
            <a:ext cx="12066377" cy="553998"/>
          </a:xfrm>
          <a:prstGeom prst="rect">
            <a:avLst/>
          </a:prstGeom>
          <a:noFill/>
        </p:spPr>
        <p:txBody>
          <a:bodyPr wrap="square" lIns="91440" tIns="45720" rIns="91440" bIns="45720" rtlCol="0" anchor="t">
            <a:spAutoFit/>
          </a:bodyPr>
          <a:lstStyle/>
          <a:p>
            <a:pPr algn="ctr"/>
            <a:r>
              <a:rPr lang="en-US" sz="3000" b="1">
                <a:solidFill>
                  <a:srgbClr val="0C4C64"/>
                </a:solidFill>
                <a:cs typeface="Calibri"/>
              </a:rPr>
              <a:t>CR2R Series</a:t>
            </a:r>
          </a:p>
        </p:txBody>
      </p:sp>
      <p:pic>
        <p:nvPicPr>
          <p:cNvPr id="9" name="Google Shape;175;p1" descr="A black background with blue and orange text&#10;&#10;Description automatically generated with low confidence">
            <a:extLst>
              <a:ext uri="{FF2B5EF4-FFF2-40B4-BE49-F238E27FC236}">
                <a16:creationId xmlns:a16="http://schemas.microsoft.com/office/drawing/2014/main" id="{A66A3386-1F11-1526-6618-F5149CF64C21}"/>
              </a:ext>
            </a:extLst>
          </p:cNvPr>
          <p:cNvPicPr preferRelativeResize="0"/>
          <p:nvPr/>
        </p:nvPicPr>
        <p:blipFill rotWithShape="1">
          <a:blip r:embed="rId2">
            <a:alphaModFix/>
          </a:blip>
          <a:srcRect/>
          <a:stretch/>
        </p:blipFill>
        <p:spPr>
          <a:xfrm>
            <a:off x="527144" y="485428"/>
            <a:ext cx="2085938" cy="642047"/>
          </a:xfrm>
          <a:prstGeom prst="rect">
            <a:avLst/>
          </a:prstGeom>
          <a:noFill/>
          <a:ln>
            <a:noFill/>
          </a:ln>
        </p:spPr>
      </p:pic>
      <p:sp>
        <p:nvSpPr>
          <p:cNvPr id="4" name="TextBox 3">
            <a:extLst>
              <a:ext uri="{FF2B5EF4-FFF2-40B4-BE49-F238E27FC236}">
                <a16:creationId xmlns:a16="http://schemas.microsoft.com/office/drawing/2014/main" id="{A4B7DA22-E335-A482-FD91-13D962D57BDA}"/>
              </a:ext>
            </a:extLst>
          </p:cNvPr>
          <p:cNvSpPr txBox="1"/>
          <p:nvPr/>
        </p:nvSpPr>
        <p:spPr>
          <a:xfrm>
            <a:off x="988012" y="603035"/>
            <a:ext cx="10375392" cy="5262979"/>
          </a:xfrm>
          <a:prstGeom prst="rect">
            <a:avLst/>
          </a:prstGeom>
          <a:noFill/>
        </p:spPr>
        <p:txBody>
          <a:bodyPr wrap="square" lIns="91440" tIns="45720" rIns="91440" bIns="45720" anchor="t">
            <a:spAutoFit/>
          </a:bodyPr>
          <a:lstStyle/>
          <a:p>
            <a:endParaRPr lang="en-US" altLang="en-US" sz="2100">
              <a:solidFill>
                <a:srgbClr val="0C4C64"/>
              </a:solidFill>
              <a:cs typeface="Calibri"/>
            </a:endParaRPr>
          </a:p>
          <a:p>
            <a:endParaRPr lang="en-US" altLang="en-US" sz="2100">
              <a:solidFill>
                <a:srgbClr val="234F77"/>
              </a:solidFill>
              <a:cs typeface="Calibri"/>
            </a:endParaRPr>
          </a:p>
          <a:p>
            <a:endParaRPr lang="en-US" altLang="en-US" sz="2100">
              <a:solidFill>
                <a:srgbClr val="234F77"/>
              </a:solidFill>
              <a:cs typeface="Calibri"/>
            </a:endParaRPr>
          </a:p>
          <a:p>
            <a:r>
              <a:rPr lang="en-US" sz="2100" b="1" u="sng" dirty="0">
                <a:solidFill>
                  <a:srgbClr val="234F77"/>
                </a:solidFill>
                <a:ea typeface="+mn-lt"/>
                <a:cs typeface="+mn-lt"/>
              </a:rPr>
              <a:t>Purpose</a:t>
            </a:r>
            <a:r>
              <a:rPr lang="en-US" sz="2100" b="1" dirty="0">
                <a:solidFill>
                  <a:srgbClr val="234F77"/>
                </a:solidFill>
                <a:ea typeface="+mn-lt"/>
                <a:cs typeface="+mn-lt"/>
              </a:rPr>
              <a:t>: Systematically explore the elements of the corporate  responsibility to respect human rights (CR2R) as framed in the UN Guiding Principles on Business and Human Rights to educate and support investors as they assess and engage with their portfolio companies on their human rights performance. </a:t>
            </a:r>
            <a:br>
              <a:rPr lang="en-US" sz="2100" b="1" dirty="0">
                <a:ea typeface="+mn-lt"/>
                <a:cs typeface="+mn-lt"/>
              </a:rPr>
            </a:br>
            <a:endParaRPr lang="en-US" sz="2100" b="1" dirty="0">
              <a:solidFill>
                <a:srgbClr val="234F77"/>
              </a:solidFill>
              <a:ea typeface="+mn-lt"/>
              <a:cs typeface="+mn-lt"/>
            </a:endParaRPr>
          </a:p>
          <a:p>
            <a:r>
              <a:rPr lang="en-US" sz="2100" b="1" dirty="0">
                <a:solidFill>
                  <a:srgbClr val="234F77"/>
                </a:solidFill>
                <a:ea typeface="+mn-lt"/>
                <a:cs typeface="+mn-lt"/>
              </a:rPr>
              <a:t>During five webinars, elements of the CR2R will be examined in greater depth:</a:t>
            </a:r>
            <a:br>
              <a:rPr lang="en-US" sz="2100" b="1" dirty="0">
                <a:ea typeface="+mn-lt"/>
                <a:cs typeface="+mn-lt"/>
              </a:rPr>
            </a:br>
            <a:r>
              <a:rPr lang="en-US" sz="2100" b="1" dirty="0">
                <a:solidFill>
                  <a:srgbClr val="234F77"/>
                </a:solidFill>
                <a:ea typeface="+mn-lt"/>
                <a:cs typeface="+mn-lt"/>
              </a:rPr>
              <a:t>1. Human rights policy and governance</a:t>
            </a:r>
            <a:br>
              <a:rPr lang="en-US" sz="2100" b="1" dirty="0">
                <a:ea typeface="+mn-lt"/>
                <a:cs typeface="+mn-lt"/>
              </a:rPr>
            </a:br>
            <a:r>
              <a:rPr lang="en-US" sz="2100" b="1" dirty="0">
                <a:solidFill>
                  <a:srgbClr val="234F77"/>
                </a:solidFill>
                <a:ea typeface="+mn-lt"/>
                <a:cs typeface="+mn-lt"/>
              </a:rPr>
              <a:t>2. HRDD Part 1: Context and sector specific approaches to human </a:t>
            </a:r>
            <a:br>
              <a:rPr lang="en-US" sz="2100" b="1" dirty="0">
                <a:ea typeface="+mn-lt"/>
                <a:cs typeface="+mn-lt"/>
              </a:rPr>
            </a:br>
            <a:r>
              <a:rPr lang="en-US" sz="2100" b="1" dirty="0">
                <a:solidFill>
                  <a:srgbClr val="234F77"/>
                </a:solidFill>
                <a:ea typeface="+mn-lt"/>
                <a:cs typeface="+mn-lt"/>
              </a:rPr>
              <a:t>rights impact assessment </a:t>
            </a:r>
            <a:br>
              <a:rPr lang="en-US" sz="2100" b="1" dirty="0">
                <a:ea typeface="+mn-lt"/>
                <a:cs typeface="+mn-lt"/>
              </a:rPr>
            </a:br>
            <a:r>
              <a:rPr lang="en-US" sz="2100" b="1" dirty="0">
                <a:solidFill>
                  <a:srgbClr val="234F77"/>
                </a:solidFill>
                <a:ea typeface="+mn-lt"/>
                <a:cs typeface="+mn-lt"/>
              </a:rPr>
              <a:t>3. HRDD Part 2: Integrating, tracking, and monitoring human rights </a:t>
            </a:r>
            <a:br>
              <a:rPr lang="en-US" sz="2100" b="1" dirty="0">
                <a:ea typeface="+mn-lt"/>
                <a:cs typeface="+mn-lt"/>
              </a:rPr>
            </a:br>
            <a:r>
              <a:rPr lang="en-US" sz="2100" b="1" dirty="0">
                <a:solidFill>
                  <a:srgbClr val="234F77"/>
                </a:solidFill>
                <a:ea typeface="+mn-lt"/>
                <a:cs typeface="+mn-lt"/>
              </a:rPr>
              <a:t>risk management </a:t>
            </a:r>
            <a:br>
              <a:rPr lang="en-US" sz="2100" b="1" dirty="0">
                <a:ea typeface="+mn-lt"/>
                <a:cs typeface="+mn-lt"/>
              </a:rPr>
            </a:br>
            <a:r>
              <a:rPr lang="en-US" sz="2100" b="1" dirty="0">
                <a:solidFill>
                  <a:srgbClr val="234F77"/>
                </a:solidFill>
                <a:ea typeface="+mn-lt"/>
                <a:cs typeface="+mn-lt"/>
              </a:rPr>
              <a:t>4. </a:t>
            </a:r>
            <a:r>
              <a:rPr lang="en-US" sz="2100" b="1" dirty="0">
                <a:solidFill>
                  <a:srgbClr val="234F77"/>
                </a:solidFill>
                <a:highlight>
                  <a:srgbClr val="F8DB8F"/>
                </a:highlight>
                <a:ea typeface="+mn-lt"/>
                <a:cs typeface="+mn-lt"/>
              </a:rPr>
              <a:t>HRDD Part 3: Communication of responsible business conduct to stakeholders</a:t>
            </a:r>
            <a:br>
              <a:rPr lang="en-US" sz="2100" b="1" dirty="0">
                <a:highlight>
                  <a:srgbClr val="F8DB8F"/>
                </a:highlight>
                <a:ea typeface="+mn-lt"/>
                <a:cs typeface="+mn-lt"/>
              </a:rPr>
            </a:br>
            <a:r>
              <a:rPr lang="en-US" sz="2100" b="1" dirty="0">
                <a:solidFill>
                  <a:srgbClr val="234F77"/>
                </a:solidFill>
                <a:ea typeface="+mn-lt"/>
                <a:cs typeface="+mn-lt"/>
              </a:rPr>
              <a:t>5. Stakeholder engagement and effective grievance processes</a:t>
            </a:r>
            <a:endParaRPr lang="en-US" sz="2100" b="1">
              <a:ea typeface="+mn-lt"/>
              <a:cs typeface="+mn-lt"/>
            </a:endParaRPr>
          </a:p>
        </p:txBody>
      </p:sp>
      <p:pic>
        <p:nvPicPr>
          <p:cNvPr id="3" name="Picture 2" descr="A close-up of a logo&#10;&#10;Description automatically generated">
            <a:extLst>
              <a:ext uri="{FF2B5EF4-FFF2-40B4-BE49-F238E27FC236}">
                <a16:creationId xmlns:a16="http://schemas.microsoft.com/office/drawing/2014/main" id="{FA4422CD-1912-5C3F-7C52-6A561C186D91}"/>
              </a:ext>
            </a:extLst>
          </p:cNvPr>
          <p:cNvPicPr>
            <a:picLocks noChangeAspect="1"/>
          </p:cNvPicPr>
          <p:nvPr/>
        </p:nvPicPr>
        <p:blipFill>
          <a:blip r:embed="rId3"/>
          <a:stretch>
            <a:fillRect/>
          </a:stretch>
        </p:blipFill>
        <p:spPr>
          <a:xfrm>
            <a:off x="9716974" y="469551"/>
            <a:ext cx="1648050" cy="673505"/>
          </a:xfrm>
          <a:prstGeom prst="rect">
            <a:avLst/>
          </a:prstGeom>
        </p:spPr>
      </p:pic>
    </p:spTree>
    <p:extLst>
      <p:ext uri="{BB962C8B-B14F-4D97-AF65-F5344CB8AC3E}">
        <p14:creationId xmlns:p14="http://schemas.microsoft.com/office/powerpoint/2010/main" val="3674706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C2EE-7518-2ED0-5675-56FCCD2A6B2B}"/>
              </a:ext>
            </a:extLst>
          </p:cNvPr>
          <p:cNvSpPr>
            <a:spLocks noGrp="1"/>
          </p:cNvSpPr>
          <p:nvPr>
            <p:ph type="title"/>
          </p:nvPr>
        </p:nvSpPr>
        <p:spPr>
          <a:xfrm>
            <a:off x="3045626" y="487276"/>
            <a:ext cx="8367243" cy="1067549"/>
          </a:xfrm>
        </p:spPr>
        <p:txBody>
          <a:bodyPr>
            <a:normAutofit/>
          </a:bodyPr>
          <a:lstStyle/>
          <a:p>
            <a:r>
              <a:rPr lang="en-US" sz="2800" b="1">
                <a:solidFill>
                  <a:srgbClr val="0C4C64"/>
                </a:solidFill>
                <a:latin typeface="Calibri"/>
                <a:cs typeface="Calibri"/>
              </a:rPr>
              <a:t>Communication of Responsible Business Conduct to Stakeholders: Spotlight on UN Guiding Principle 21</a:t>
            </a:r>
            <a:endParaRPr lang="en-US" sz="2800">
              <a:cs typeface="Calibri Light"/>
            </a:endParaRPr>
          </a:p>
        </p:txBody>
      </p:sp>
      <p:sp>
        <p:nvSpPr>
          <p:cNvPr id="3" name="Content Placeholder 2">
            <a:extLst>
              <a:ext uri="{FF2B5EF4-FFF2-40B4-BE49-F238E27FC236}">
                <a16:creationId xmlns:a16="http://schemas.microsoft.com/office/drawing/2014/main" id="{FC0437E1-9FC6-08F8-7DA1-2B6AD531E417}"/>
              </a:ext>
            </a:extLst>
          </p:cNvPr>
          <p:cNvSpPr>
            <a:spLocks noGrp="1"/>
          </p:cNvSpPr>
          <p:nvPr>
            <p:ph idx="1"/>
          </p:nvPr>
        </p:nvSpPr>
        <p:spPr>
          <a:xfrm>
            <a:off x="315043" y="1716584"/>
            <a:ext cx="7487391" cy="4806420"/>
          </a:xfrm>
        </p:spPr>
        <p:txBody>
          <a:bodyPr vert="horz" lIns="91440" tIns="45720" rIns="91440" bIns="45720" rtlCol="0" anchor="t">
            <a:noAutofit/>
          </a:bodyPr>
          <a:lstStyle/>
          <a:p>
            <a:pPr marL="342900" indent="-342900">
              <a:lnSpc>
                <a:spcPct val="100000"/>
              </a:lnSpc>
              <a:spcBef>
                <a:spcPts val="0"/>
              </a:spcBef>
            </a:pPr>
            <a:r>
              <a:rPr lang="en-US" sz="2400" dirty="0">
                <a:solidFill>
                  <a:srgbClr val="234F77"/>
                </a:solidFill>
                <a:cs typeface="Calibri"/>
              </a:rPr>
              <a:t>Companies must </a:t>
            </a:r>
            <a:r>
              <a:rPr lang="en-US" sz="2400" b="1" dirty="0">
                <a:solidFill>
                  <a:srgbClr val="234F77"/>
                </a:solidFill>
                <a:cs typeface="Calibri"/>
              </a:rPr>
              <a:t>"know and show"</a:t>
            </a:r>
            <a:r>
              <a:rPr lang="en-US" sz="2400" dirty="0">
                <a:solidFill>
                  <a:srgbClr val="234F77"/>
                </a:solidFill>
                <a:cs typeface="Calibri"/>
              </a:rPr>
              <a:t> how they are addressing their human rights impacts, especially if affected stakeholders raise concerns.</a:t>
            </a:r>
          </a:p>
          <a:p>
            <a:pPr marL="342900" indent="-342900">
              <a:lnSpc>
                <a:spcPct val="100000"/>
              </a:lnSpc>
              <a:spcBef>
                <a:spcPts val="0"/>
              </a:spcBef>
            </a:pPr>
            <a:r>
              <a:rPr lang="en-US" sz="2400" dirty="0">
                <a:solidFill>
                  <a:srgbClr val="234F77"/>
                </a:solidFill>
                <a:cs typeface="Calibri"/>
              </a:rPr>
              <a:t>Communications can take many forms (stand-alone HRs or sustainability reports and other non-financial disclosures), but </a:t>
            </a:r>
            <a:r>
              <a:rPr lang="en-US" sz="2400" b="1" dirty="0">
                <a:solidFill>
                  <a:srgbClr val="234F77"/>
                </a:solidFill>
                <a:cs typeface="Calibri"/>
              </a:rPr>
              <a:t>formal human rights reporting </a:t>
            </a:r>
            <a:r>
              <a:rPr lang="en-US" sz="2400" dirty="0">
                <a:solidFill>
                  <a:srgbClr val="234F77"/>
                </a:solidFill>
                <a:cs typeface="Calibri"/>
              </a:rPr>
              <a:t>is required when operations or operating contexts pose risks of severe human rights impacts.</a:t>
            </a:r>
          </a:p>
          <a:p>
            <a:pPr marL="342900" indent="-342900">
              <a:lnSpc>
                <a:spcPct val="100000"/>
              </a:lnSpc>
              <a:spcBef>
                <a:spcPts val="0"/>
              </a:spcBef>
            </a:pPr>
            <a:r>
              <a:rPr lang="en-US" sz="2400" dirty="0">
                <a:solidFill>
                  <a:srgbClr val="234F77"/>
                </a:solidFill>
                <a:cs typeface="Calibri"/>
              </a:rPr>
              <a:t>Communications should be </a:t>
            </a:r>
            <a:r>
              <a:rPr lang="en-US" sz="2400" b="1" dirty="0">
                <a:solidFill>
                  <a:srgbClr val="234F77"/>
                </a:solidFill>
                <a:cs typeface="Calibri"/>
              </a:rPr>
              <a:t>frequent, accessible, and relevant </a:t>
            </a:r>
            <a:r>
              <a:rPr lang="en-US" sz="2400" dirty="0">
                <a:solidFill>
                  <a:srgbClr val="234F77"/>
                </a:solidFill>
                <a:cs typeface="Calibri"/>
              </a:rPr>
              <a:t>to the company's intended audience, especially affected stakeholders.</a:t>
            </a:r>
          </a:p>
          <a:p>
            <a:pPr marL="342900" indent="-342900">
              <a:lnSpc>
                <a:spcPct val="100000"/>
              </a:lnSpc>
              <a:spcBef>
                <a:spcPts val="0"/>
              </a:spcBef>
            </a:pPr>
            <a:r>
              <a:rPr lang="en-US" sz="2400" dirty="0">
                <a:solidFill>
                  <a:srgbClr val="234F77"/>
                </a:solidFill>
                <a:cs typeface="Calibri"/>
              </a:rPr>
              <a:t>Information should be </a:t>
            </a:r>
            <a:r>
              <a:rPr lang="en-US" sz="2400" b="1" dirty="0">
                <a:solidFill>
                  <a:srgbClr val="234F77"/>
                </a:solidFill>
                <a:cs typeface="Calibri"/>
              </a:rPr>
              <a:t>sufficient to evaluate the adequacy of responses</a:t>
            </a:r>
            <a:r>
              <a:rPr lang="en-US" sz="2400" dirty="0">
                <a:solidFill>
                  <a:srgbClr val="234F77"/>
                </a:solidFill>
                <a:cs typeface="Calibri"/>
              </a:rPr>
              <a:t> to human rights impacts.</a:t>
            </a:r>
          </a:p>
          <a:p>
            <a:pPr marL="342900" indent="-342900">
              <a:lnSpc>
                <a:spcPct val="100000"/>
              </a:lnSpc>
              <a:spcBef>
                <a:spcPts val="0"/>
              </a:spcBef>
            </a:pPr>
            <a:endParaRPr lang="en-US" sz="2300" b="1" dirty="0">
              <a:solidFill>
                <a:srgbClr val="234F77"/>
              </a:solidFill>
              <a:cs typeface="Calibri"/>
            </a:endParaRPr>
          </a:p>
        </p:txBody>
      </p:sp>
      <p:pic>
        <p:nvPicPr>
          <p:cNvPr id="5" name="Google Shape;175;p1" descr="A black background with blue and orange text&#10;&#10;Description automatically generated with low confidence">
            <a:extLst>
              <a:ext uri="{FF2B5EF4-FFF2-40B4-BE49-F238E27FC236}">
                <a16:creationId xmlns:a16="http://schemas.microsoft.com/office/drawing/2014/main" id="{158432A3-233A-7E44-09FA-0C7C4FA8AA2F}"/>
              </a:ext>
            </a:extLst>
          </p:cNvPr>
          <p:cNvPicPr preferRelativeResize="0"/>
          <p:nvPr/>
        </p:nvPicPr>
        <p:blipFill rotWithShape="1">
          <a:blip r:embed="rId3">
            <a:alphaModFix/>
          </a:blip>
          <a:srcRect/>
          <a:stretch/>
        </p:blipFill>
        <p:spPr>
          <a:xfrm>
            <a:off x="527144" y="485428"/>
            <a:ext cx="2085938" cy="642047"/>
          </a:xfrm>
          <a:prstGeom prst="rect">
            <a:avLst/>
          </a:prstGeom>
          <a:noFill/>
          <a:ln>
            <a:noFill/>
          </a:ln>
        </p:spPr>
      </p:pic>
      <p:pic>
        <p:nvPicPr>
          <p:cNvPr id="4" name="Picture 3" descr="A collage of people in different occupations&#10;&#10;Description automatically generated">
            <a:extLst>
              <a:ext uri="{FF2B5EF4-FFF2-40B4-BE49-F238E27FC236}">
                <a16:creationId xmlns:a16="http://schemas.microsoft.com/office/drawing/2014/main" id="{950D71A2-DA9E-9195-AF82-B8FA6BBAE338}"/>
              </a:ext>
            </a:extLst>
          </p:cNvPr>
          <p:cNvPicPr>
            <a:picLocks noChangeAspect="1"/>
          </p:cNvPicPr>
          <p:nvPr/>
        </p:nvPicPr>
        <p:blipFill>
          <a:blip r:embed="rId4"/>
          <a:stretch>
            <a:fillRect/>
          </a:stretch>
        </p:blipFill>
        <p:spPr>
          <a:xfrm>
            <a:off x="8109262" y="1690335"/>
            <a:ext cx="3345492" cy="4803722"/>
          </a:xfrm>
          <a:prstGeom prst="rect">
            <a:avLst/>
          </a:prstGeom>
        </p:spPr>
      </p:pic>
    </p:spTree>
    <p:extLst>
      <p:ext uri="{BB962C8B-B14F-4D97-AF65-F5344CB8AC3E}">
        <p14:creationId xmlns:p14="http://schemas.microsoft.com/office/powerpoint/2010/main" val="1297829304"/>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E219-EF3D-7DC0-1096-FD2E1E181E3B}"/>
              </a:ext>
            </a:extLst>
          </p:cNvPr>
          <p:cNvSpPr>
            <a:spLocks noGrp="1"/>
          </p:cNvSpPr>
          <p:nvPr>
            <p:ph type="title"/>
          </p:nvPr>
        </p:nvSpPr>
        <p:spPr>
          <a:xfrm>
            <a:off x="3254042" y="393879"/>
            <a:ext cx="8401682" cy="1308622"/>
          </a:xfrm>
        </p:spPr>
        <p:txBody>
          <a:bodyPr/>
          <a:lstStyle/>
          <a:p>
            <a:r>
              <a:rPr lang="en-US" sz="3000" b="1">
                <a:solidFill>
                  <a:srgbClr val="0C4C64"/>
                </a:solidFill>
                <a:latin typeface="Calibri"/>
                <a:cs typeface="Calibri"/>
              </a:rPr>
              <a:t>Coporate Human Rights Benchmark Methodology</a:t>
            </a:r>
            <a:endParaRPr lang="en-US"/>
          </a:p>
        </p:txBody>
      </p:sp>
      <p:sp>
        <p:nvSpPr>
          <p:cNvPr id="3" name="Content Placeholder 2">
            <a:extLst>
              <a:ext uri="{FF2B5EF4-FFF2-40B4-BE49-F238E27FC236}">
                <a16:creationId xmlns:a16="http://schemas.microsoft.com/office/drawing/2014/main" id="{D5625844-31CA-FE18-4CB4-5A08595EB058}"/>
              </a:ext>
            </a:extLst>
          </p:cNvPr>
          <p:cNvSpPr>
            <a:spLocks noGrp="1"/>
          </p:cNvSpPr>
          <p:nvPr>
            <p:ph idx="1"/>
          </p:nvPr>
        </p:nvSpPr>
        <p:spPr>
          <a:xfrm>
            <a:off x="1021756" y="1717865"/>
            <a:ext cx="10515600" cy="4351338"/>
          </a:xfrm>
        </p:spPr>
        <p:txBody>
          <a:bodyPr vert="horz" lIns="91440" tIns="45720" rIns="91440" bIns="45720" rtlCol="0" anchor="t">
            <a:normAutofit lnSpcReduction="10000"/>
          </a:bodyPr>
          <a:lstStyle/>
          <a:p>
            <a:pPr marL="342900" indent="-342900">
              <a:buFont typeface="Arial"/>
            </a:pPr>
            <a:r>
              <a:rPr lang="en-US" sz="2400" b="1" dirty="0">
                <a:solidFill>
                  <a:srgbClr val="234F77"/>
                </a:solidFill>
                <a:cs typeface="Calibri" panose="020F0502020204030204"/>
              </a:rPr>
              <a:t>Aim of the CHRB: drive corporate accountability and create a pathway for better human rights practices, with a focus on high-risk sectors</a:t>
            </a:r>
          </a:p>
          <a:p>
            <a:pPr marL="342900" indent="-342900">
              <a:buFont typeface="Arial"/>
            </a:pPr>
            <a:r>
              <a:rPr lang="en-US" sz="2400" b="1" dirty="0">
                <a:solidFill>
                  <a:srgbClr val="234F77"/>
                </a:solidFill>
                <a:cs typeface="Calibri" panose="020F0502020204030204"/>
              </a:rPr>
              <a:t>Five measurement 'themes':</a:t>
            </a:r>
          </a:p>
          <a:p>
            <a:pPr marL="1028700" lvl="1" indent="-457200">
              <a:buAutoNum type="alphaUcPeriod"/>
            </a:pPr>
            <a:r>
              <a:rPr lang="en-US" sz="2000" dirty="0">
                <a:solidFill>
                  <a:srgbClr val="234F77"/>
                </a:solidFill>
                <a:cs typeface="Calibri" panose="020F0502020204030204"/>
              </a:rPr>
              <a:t>Governance and Policy Commitments</a:t>
            </a:r>
          </a:p>
          <a:p>
            <a:pPr marL="1028700" lvl="1" indent="-457200">
              <a:buAutoNum type="alphaUcPeriod"/>
            </a:pPr>
            <a:r>
              <a:rPr lang="en-US" sz="2000" dirty="0">
                <a:solidFill>
                  <a:srgbClr val="234F77"/>
                </a:solidFill>
                <a:cs typeface="Calibri" panose="020F0502020204030204"/>
              </a:rPr>
              <a:t>Embedding Respect and Human Rights Due Diligence</a:t>
            </a:r>
          </a:p>
          <a:p>
            <a:pPr marL="1028700" lvl="1" indent="-457200">
              <a:buAutoNum type="alphaUcPeriod"/>
            </a:pPr>
            <a:r>
              <a:rPr lang="en-US" sz="2000" dirty="0">
                <a:solidFill>
                  <a:srgbClr val="234F77"/>
                </a:solidFill>
                <a:cs typeface="Calibri" panose="020F0502020204030204"/>
              </a:rPr>
              <a:t>Remedies and Grievance Mechanisms</a:t>
            </a:r>
          </a:p>
          <a:p>
            <a:pPr marL="1028700" lvl="1" indent="-457200">
              <a:buAutoNum type="alphaUcPeriod"/>
            </a:pPr>
            <a:r>
              <a:rPr lang="en-US" sz="2000" dirty="0">
                <a:solidFill>
                  <a:srgbClr val="234F77"/>
                </a:solidFill>
                <a:cs typeface="Calibri" panose="020F0502020204030204"/>
              </a:rPr>
              <a:t>Performance: Company Human Rights Practices</a:t>
            </a:r>
          </a:p>
          <a:p>
            <a:pPr marL="1028700" lvl="1" indent="-457200">
              <a:buAutoNum type="alphaUcPeriod"/>
            </a:pPr>
            <a:r>
              <a:rPr lang="en-US" sz="2000" dirty="0">
                <a:solidFill>
                  <a:srgbClr val="234F77"/>
                </a:solidFill>
                <a:cs typeface="Calibri" panose="020F0502020204030204"/>
              </a:rPr>
              <a:t>Performance: Response to Serious Allegations</a:t>
            </a:r>
          </a:p>
          <a:p>
            <a:pPr marL="342900" indent="-342900">
              <a:buFont typeface="Arial"/>
              <a:buChar char="•"/>
            </a:pPr>
            <a:r>
              <a:rPr lang="en-US" sz="2400" b="1" dirty="0">
                <a:solidFill>
                  <a:srgbClr val="234F77"/>
                </a:solidFill>
                <a:cs typeface="Calibri" panose="020F0502020204030204"/>
              </a:rPr>
              <a:t>Indicators related to UNGP 21 </a:t>
            </a:r>
            <a:endParaRPr lang="en-US" sz="2400" b="1">
              <a:solidFill>
                <a:srgbClr val="234F77"/>
              </a:solidFill>
              <a:cs typeface="Calibri" panose="020F0502020204030204"/>
            </a:endParaRPr>
          </a:p>
          <a:p>
            <a:pPr marL="457200" lvl="1" indent="0">
              <a:buNone/>
            </a:pPr>
            <a:r>
              <a:rPr lang="en-US" sz="2000" b="1" dirty="0">
                <a:solidFill>
                  <a:srgbClr val="234F77"/>
                </a:solidFill>
                <a:cs typeface="Calibri" panose="020F0502020204030204"/>
              </a:rPr>
              <a:t>External Communication of Human Rights Policies and Practices  </a:t>
            </a:r>
            <a:r>
              <a:rPr lang="en-US" sz="2000" dirty="0">
                <a:solidFill>
                  <a:srgbClr val="234F77"/>
                </a:solidFill>
                <a:cs typeface="Calibri" panose="020F0502020204030204"/>
              </a:rPr>
              <a:t>(B.1.4, B.2.5)</a:t>
            </a:r>
            <a:endParaRPr lang="en-US" sz="2000" dirty="0">
              <a:solidFill>
                <a:srgbClr val="000000"/>
              </a:solidFill>
              <a:cs typeface="Calibri" panose="020F0502020204030204"/>
            </a:endParaRPr>
          </a:p>
          <a:p>
            <a:pPr marL="457200" lvl="1" indent="0">
              <a:buNone/>
            </a:pPr>
            <a:r>
              <a:rPr lang="en-US" sz="2000" b="1" dirty="0">
                <a:solidFill>
                  <a:srgbClr val="234F77"/>
                </a:solidFill>
                <a:cs typeface="Calibri" panose="020F0502020204030204"/>
              </a:rPr>
              <a:t>Engagement on Severe Risks and Mitigation Efforts  </a:t>
            </a:r>
            <a:r>
              <a:rPr lang="en-US" sz="2000" dirty="0">
                <a:solidFill>
                  <a:srgbClr val="234F77"/>
                </a:solidFill>
                <a:cs typeface="Calibri" panose="020F0502020204030204"/>
              </a:rPr>
              <a:t>(B.2.3)</a:t>
            </a:r>
          </a:p>
          <a:p>
            <a:pPr marL="457200" lvl="1" indent="0">
              <a:buNone/>
            </a:pPr>
            <a:r>
              <a:rPr lang="en-US" sz="2000" b="1" dirty="0">
                <a:solidFill>
                  <a:srgbClr val="234F77"/>
                </a:solidFill>
                <a:cs typeface="Calibri" panose="020F0502020204030204"/>
              </a:rPr>
              <a:t>Importance of Accessible, Clear Reporting on HRs Risks and Measures Taken </a:t>
            </a:r>
            <a:r>
              <a:rPr lang="en-US" sz="2000" dirty="0">
                <a:solidFill>
                  <a:srgbClr val="234F77"/>
                </a:solidFill>
                <a:cs typeface="Calibri" panose="020F0502020204030204"/>
              </a:rPr>
              <a:t> (B.2.4., B.2.5)</a:t>
            </a:r>
          </a:p>
          <a:p>
            <a:pPr marL="457200" lvl="1" indent="0">
              <a:buNone/>
            </a:pPr>
            <a:endParaRPr lang="en-US" sz="2000" dirty="0">
              <a:solidFill>
                <a:srgbClr val="234F77"/>
              </a:solidFill>
              <a:cs typeface="Calibri" panose="020F0502020204030204"/>
            </a:endParaRPr>
          </a:p>
          <a:p>
            <a:pPr marL="800100" lvl="1" indent="-342900">
              <a:buAutoNum type="alphaUcPeriod"/>
            </a:pPr>
            <a:endParaRPr lang="en-US" sz="2000" b="1" dirty="0">
              <a:solidFill>
                <a:srgbClr val="234F77"/>
              </a:solidFill>
              <a:cs typeface="Calibri" panose="020F0502020204030204"/>
            </a:endParaRPr>
          </a:p>
        </p:txBody>
      </p:sp>
      <p:pic>
        <p:nvPicPr>
          <p:cNvPr id="5" name="Google Shape;175;p1" descr="A black background with blue and orange text&#10;&#10;Description automatically generated with low confidence">
            <a:extLst>
              <a:ext uri="{FF2B5EF4-FFF2-40B4-BE49-F238E27FC236}">
                <a16:creationId xmlns:a16="http://schemas.microsoft.com/office/drawing/2014/main" id="{302B33AB-E5D2-74CA-D1B8-032E20248F57}"/>
              </a:ext>
            </a:extLst>
          </p:cNvPr>
          <p:cNvPicPr preferRelativeResize="0"/>
          <p:nvPr/>
        </p:nvPicPr>
        <p:blipFill rotWithShape="1">
          <a:blip r:embed="rId2">
            <a:alphaModFix/>
          </a:blip>
          <a:srcRect/>
          <a:stretch/>
        </p:blipFill>
        <p:spPr>
          <a:xfrm>
            <a:off x="527144" y="485428"/>
            <a:ext cx="2085938" cy="642047"/>
          </a:xfrm>
          <a:prstGeom prst="rect">
            <a:avLst/>
          </a:prstGeom>
          <a:noFill/>
          <a:ln>
            <a:noFill/>
          </a:ln>
        </p:spPr>
      </p:pic>
    </p:spTree>
    <p:extLst>
      <p:ext uri="{BB962C8B-B14F-4D97-AF65-F5344CB8AC3E}">
        <p14:creationId xmlns:p14="http://schemas.microsoft.com/office/powerpoint/2010/main" val="3459119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0B15-3C7B-2C4F-8658-AF1D5FCEAC94}"/>
              </a:ext>
            </a:extLst>
          </p:cNvPr>
          <p:cNvSpPr>
            <a:spLocks noGrp="1"/>
          </p:cNvSpPr>
          <p:nvPr>
            <p:ph type="title"/>
          </p:nvPr>
        </p:nvSpPr>
        <p:spPr>
          <a:xfrm>
            <a:off x="5765800" y="2367010"/>
            <a:ext cx="6207305" cy="1489756"/>
          </a:xfrm>
        </p:spPr>
        <p:txBody>
          <a:bodyPr>
            <a:normAutofit fontScale="90000"/>
          </a:bodyPr>
          <a:lstStyle/>
          <a:p>
            <a:pPr>
              <a:spcBef>
                <a:spcPts val="600"/>
              </a:spcBef>
              <a:spcAft>
                <a:spcPts val="600"/>
              </a:spcAft>
            </a:pPr>
            <a:r>
              <a:rPr lang="en-US" sz="4800" dirty="0"/>
              <a:t>“Know and </a:t>
            </a:r>
            <a:r>
              <a:rPr lang="en-US" sz="4800" u="sng" dirty="0"/>
              <a:t>Show</a:t>
            </a:r>
            <a:r>
              <a:rPr lang="en-US" sz="4800" dirty="0"/>
              <a:t>”:</a:t>
            </a:r>
            <a:br>
              <a:rPr lang="en-US" sz="4800" dirty="0"/>
            </a:br>
            <a:r>
              <a:rPr lang="en-US" sz="4800" dirty="0"/>
              <a:t>Communicating </a:t>
            </a:r>
            <a:br>
              <a:rPr lang="en-US" sz="4800" dirty="0"/>
            </a:br>
            <a:r>
              <a:rPr lang="en-US" sz="4800" dirty="0"/>
              <a:t>about human rights</a:t>
            </a:r>
            <a:br>
              <a:rPr lang="en-US" sz="4800" dirty="0"/>
            </a:br>
            <a:endParaRPr lang="en-US" sz="4800" dirty="0"/>
          </a:p>
        </p:txBody>
      </p:sp>
      <p:sp>
        <p:nvSpPr>
          <p:cNvPr id="4" name="Text Placeholder 3">
            <a:extLst>
              <a:ext uri="{FF2B5EF4-FFF2-40B4-BE49-F238E27FC236}">
                <a16:creationId xmlns:a16="http://schemas.microsoft.com/office/drawing/2014/main" id="{640137F6-67A8-7E46-A624-C8F4C50E972D}"/>
              </a:ext>
            </a:extLst>
          </p:cNvPr>
          <p:cNvSpPr>
            <a:spLocks noGrp="1"/>
          </p:cNvSpPr>
          <p:nvPr>
            <p:ph type="body" sz="quarter" idx="11"/>
          </p:nvPr>
        </p:nvSpPr>
        <p:spPr>
          <a:xfrm>
            <a:off x="7013344" y="4658621"/>
            <a:ext cx="4820276" cy="289559"/>
          </a:xfrm>
        </p:spPr>
        <p:txBody>
          <a:bodyPr/>
          <a:lstStyle/>
          <a:p>
            <a:pPr algn="r"/>
            <a:r>
              <a:rPr lang="en-US" i="0" dirty="0"/>
              <a:t>Investor Alliance for Human Rights| 14 November 2024</a:t>
            </a:r>
          </a:p>
        </p:txBody>
      </p:sp>
      <p:cxnSp>
        <p:nvCxnSpPr>
          <p:cNvPr id="6" name="Straight Connector 5">
            <a:extLst>
              <a:ext uri="{FF2B5EF4-FFF2-40B4-BE49-F238E27FC236}">
                <a16:creationId xmlns:a16="http://schemas.microsoft.com/office/drawing/2014/main" id="{F4E43780-2C2D-6A4B-A3C3-E537B5697CF1}"/>
              </a:ext>
            </a:extLst>
          </p:cNvPr>
          <p:cNvCxnSpPr>
            <a:cxnSpLocks/>
          </p:cNvCxnSpPr>
          <p:nvPr/>
        </p:nvCxnSpPr>
        <p:spPr>
          <a:xfrm>
            <a:off x="6175655" y="5062135"/>
            <a:ext cx="565796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920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CD3715-9957-0C17-B32A-D304FDAD5B6C}"/>
              </a:ext>
            </a:extLst>
          </p:cNvPr>
          <p:cNvSpPr txBox="1"/>
          <p:nvPr/>
        </p:nvSpPr>
        <p:spPr>
          <a:xfrm>
            <a:off x="435737" y="1797278"/>
            <a:ext cx="7485366" cy="4247317"/>
          </a:xfrm>
          <a:prstGeom prst="rect">
            <a:avLst/>
          </a:prstGeom>
          <a:noFill/>
        </p:spPr>
        <p:txBody>
          <a:bodyPr wrap="square" rtlCol="0">
            <a:spAutoFit/>
          </a:bodyPr>
          <a:lstStyle/>
          <a:p>
            <a:pPr marL="285750" marR="0" lvl="0" indent="-285750" algn="l" defTabSz="914400" rtl="0" eaLnBrk="1" fontAlgn="auto" latinLnBrk="0" hangingPunct="1">
              <a:spcBef>
                <a:spcPts val="0"/>
              </a:spcBef>
              <a:spcAft>
                <a:spcPts val="1200"/>
              </a:spcAft>
              <a:buClrTx/>
              <a:buSzTx/>
              <a:buFont typeface="Arial" panose="020B0604020202020204" pitchFamily="34" charset="0"/>
              <a:buChar char="•"/>
              <a:tabLst/>
              <a:defRPr/>
            </a:pPr>
            <a:r>
              <a:rPr lang="en-US" dirty="0">
                <a:solidFill>
                  <a:prstClr val="black"/>
                </a:solidFill>
                <a:latin typeface="Arial" panose="020B0604020202020204" pitchFamily="34" charset="0"/>
                <a:cs typeface="Arial" panose="020B0604020202020204" pitchFamily="34" charset="0"/>
              </a:rPr>
              <a:t>Early days: CSR, risk to the business </a:t>
            </a:r>
          </a:p>
          <a:p>
            <a:pPr marL="285750" marR="0" lvl="0" indent="-285750" algn="l" defTabSz="914400" rtl="0" eaLnBrk="1" fontAlgn="auto" latinLnBrk="0" hangingPunct="1">
              <a:spcBef>
                <a:spcPts val="0"/>
              </a:spcBef>
              <a:spcAft>
                <a:spcPts val="1200"/>
              </a:spcAft>
              <a:buClrTx/>
              <a:buSzTx/>
              <a:buFont typeface="Arial" panose="020B0604020202020204" pitchFamily="34" charset="0"/>
              <a:buChar char="•"/>
              <a:tabLst/>
              <a:defRPr/>
            </a:pPr>
            <a:r>
              <a:rPr lang="en-US" dirty="0">
                <a:solidFill>
                  <a:prstClr val="black"/>
                </a:solidFill>
                <a:latin typeface="Arial" panose="020B0604020202020204" pitchFamily="34" charset="0"/>
                <a:cs typeface="Arial" panose="020B0604020202020204" pitchFamily="34" charset="0"/>
              </a:rPr>
              <a:t>International standards: UNGPs and OEDC Guidelines</a:t>
            </a:r>
          </a:p>
          <a:p>
            <a:pPr marL="742950" lvl="1" indent="-285750">
              <a:spcAft>
                <a:spcPts val="1200"/>
              </a:spcAft>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“In order to account for how they address their human rights impacts, business enterprises should be prepared to communicate this externally… and </a:t>
            </a:r>
            <a:r>
              <a:rPr lang="en-CA" sz="1400" dirty="0">
                <a:solidFill>
                  <a:prstClr val="black"/>
                </a:solidFill>
                <a:latin typeface="Arial" panose="020B0604020202020204" pitchFamily="34" charset="0"/>
                <a:cs typeface="Arial" panose="020B0604020202020204" pitchFamily="34" charset="0"/>
              </a:rPr>
              <a:t>p</a:t>
            </a:r>
            <a:r>
              <a:rPr lang="en-CA" sz="1400" dirty="0">
                <a:latin typeface="Arial" panose="020B0604020202020204" pitchFamily="34" charset="0"/>
                <a:cs typeface="Arial" panose="020B0604020202020204" pitchFamily="34" charset="0"/>
              </a:rPr>
              <a:t>rovide information that is </a:t>
            </a:r>
            <a:r>
              <a:rPr lang="en-CA" sz="1400" b="1" dirty="0">
                <a:latin typeface="Arial" panose="020B0604020202020204" pitchFamily="34" charset="0"/>
                <a:cs typeface="Arial" panose="020B0604020202020204" pitchFamily="34" charset="0"/>
              </a:rPr>
              <a:t>sufficient to evaluate the adequacy </a:t>
            </a:r>
            <a:r>
              <a:rPr lang="en-CA" sz="1400" dirty="0">
                <a:latin typeface="Arial" panose="020B0604020202020204" pitchFamily="34" charset="0"/>
                <a:cs typeface="Arial" panose="020B0604020202020204" pitchFamily="34" charset="0"/>
              </a:rPr>
              <a:t>o</a:t>
            </a:r>
            <a:r>
              <a:rPr lang="en-CA" sz="1400" b="1" dirty="0">
                <a:latin typeface="Arial" panose="020B0604020202020204" pitchFamily="34" charset="0"/>
                <a:cs typeface="Arial" panose="020B0604020202020204" pitchFamily="34" charset="0"/>
              </a:rPr>
              <a:t>f an enterprise’s response </a:t>
            </a:r>
            <a:r>
              <a:rPr lang="en-CA" sz="1400" dirty="0">
                <a:latin typeface="Arial" panose="020B0604020202020204" pitchFamily="34" charset="0"/>
                <a:cs typeface="Arial" panose="020B0604020202020204" pitchFamily="34" charset="0"/>
              </a:rPr>
              <a:t>to the particular human rights impact involved” UNGP 21</a:t>
            </a:r>
            <a:endParaRPr lang="en-CA" sz="1400" dirty="0">
              <a:solidFill>
                <a:prstClr val="black"/>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defRPr/>
            </a:pPr>
            <a:r>
              <a:rPr lang="en-CA" dirty="0">
                <a:solidFill>
                  <a:prstClr val="black"/>
                </a:solidFill>
                <a:latin typeface="Arial" panose="020B0604020202020204" pitchFamily="34" charset="0"/>
                <a:cs typeface="Arial" panose="020B0604020202020204" pitchFamily="34" charset="0"/>
              </a:rPr>
              <a:t>UNGP Reporting Framework: translates the UNGPs into 31 straightforward questions</a:t>
            </a:r>
          </a:p>
          <a:p>
            <a:pPr marL="742950" lvl="1" indent="-285750">
              <a:spcAft>
                <a:spcPts val="1200"/>
              </a:spcAft>
              <a:buFont typeface="Arial" panose="020B0604020202020204" pitchFamily="34" charset="0"/>
              <a:buChar char="•"/>
              <a:defRPr/>
            </a:pPr>
            <a:r>
              <a:rPr lang="en-CA" sz="1400" dirty="0">
                <a:solidFill>
                  <a:prstClr val="black"/>
                </a:solidFill>
                <a:latin typeface="Arial" panose="020B0604020202020204" pitchFamily="34" charset="0"/>
                <a:cs typeface="Arial" panose="020B0604020202020204" pitchFamily="34" charset="0"/>
              </a:rPr>
              <a:t>”</a:t>
            </a:r>
            <a:r>
              <a:rPr lang="en-CA" sz="1400" dirty="0">
                <a:latin typeface="Arial" panose="020B0604020202020204" pitchFamily="34" charset="0"/>
                <a:cs typeface="Arial" panose="020B0604020202020204" pitchFamily="34" charset="0"/>
              </a:rPr>
              <a:t>This Reporting Framework puts the corporate responsibility to respect human rights into everyday language: a set of smart, straightforward questions to which any company needs to have answers – inside and outside its own walls.</a:t>
            </a:r>
            <a:r>
              <a:rPr lang="en-CA" sz="1400" dirty="0">
                <a:solidFill>
                  <a:prstClr val="black"/>
                </a:solidFill>
                <a:latin typeface="Arial" panose="020B0604020202020204" pitchFamily="34" charset="0"/>
                <a:cs typeface="Arial" panose="020B0604020202020204" pitchFamily="34" charset="0"/>
              </a:rPr>
              <a:t>” John </a:t>
            </a:r>
            <a:r>
              <a:rPr lang="en-CA" sz="1400" dirty="0" err="1">
                <a:solidFill>
                  <a:prstClr val="black"/>
                </a:solidFill>
                <a:latin typeface="Arial" panose="020B0604020202020204" pitchFamily="34" charset="0"/>
                <a:cs typeface="Arial" panose="020B0604020202020204" pitchFamily="34" charset="0"/>
              </a:rPr>
              <a:t>Ruggie</a:t>
            </a:r>
            <a:endParaRPr lang="en-CA" sz="1400" dirty="0">
              <a:solidFill>
                <a:prstClr val="black"/>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defRPr/>
            </a:pPr>
            <a:r>
              <a:rPr lang="en-CA" dirty="0">
                <a:solidFill>
                  <a:prstClr val="black"/>
                </a:solidFill>
                <a:latin typeface="Arial" panose="020B0604020202020204" pitchFamily="34" charset="0"/>
                <a:cs typeface="Arial" panose="020B0604020202020204" pitchFamily="34" charset="0"/>
              </a:rPr>
              <a:t>Cascade of new legislation, prominently the EU Corporate Sustainability Reporting Directive (CSRD)</a:t>
            </a:r>
          </a:p>
        </p:txBody>
      </p:sp>
      <p:sp>
        <p:nvSpPr>
          <p:cNvPr id="3" name="TextBox 2">
            <a:extLst>
              <a:ext uri="{FF2B5EF4-FFF2-40B4-BE49-F238E27FC236}">
                <a16:creationId xmlns:a16="http://schemas.microsoft.com/office/drawing/2014/main" id="{21C511B9-FC7B-2350-546B-6C9FDE61CFA4}"/>
              </a:ext>
            </a:extLst>
          </p:cNvPr>
          <p:cNvSpPr txBox="1"/>
          <p:nvPr/>
        </p:nvSpPr>
        <p:spPr>
          <a:xfrm>
            <a:off x="296573" y="196195"/>
            <a:ext cx="851722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71838"/>
                </a:solidFill>
                <a:effectLst/>
                <a:uLnTx/>
                <a:uFillTx/>
                <a:latin typeface="Garamond" panose="02020404030301010803" pitchFamily="18" charset="0"/>
                <a:ea typeface="+mn-ea"/>
                <a:cs typeface="Arial" panose="020B0604020202020204" pitchFamily="34" charset="0"/>
              </a:rPr>
              <a:t>What are the </a:t>
            </a:r>
            <a:r>
              <a:rPr lang="en-US" sz="3600" b="1" dirty="0">
                <a:solidFill>
                  <a:srgbClr val="C4093A"/>
                </a:solidFill>
                <a:latin typeface="Garamond" panose="02020404030301010803" pitchFamily="18" charset="0"/>
              </a:rPr>
              <a:t>drivers</a:t>
            </a:r>
            <a:r>
              <a:rPr kumimoji="0" lang="en-US" sz="3600" b="1" i="0" u="none" strike="noStrike" kern="1200" cap="none" spc="0" normalizeH="0" baseline="0" noProof="0" dirty="0">
                <a:ln>
                  <a:noFill/>
                </a:ln>
                <a:solidFill>
                  <a:srgbClr val="371838"/>
                </a:solidFill>
                <a:effectLst/>
                <a:uLnTx/>
                <a:uFillTx/>
                <a:latin typeface="Garamond" panose="02020404030301010803" pitchFamily="18" charset="0"/>
                <a:ea typeface="+mn-ea"/>
                <a:cs typeface="Arial" panose="020B0604020202020204" pitchFamily="34" charset="0"/>
              </a:rPr>
              <a:t> for human rights reporting?</a:t>
            </a:r>
            <a:endParaRPr kumimoji="0" lang="en-US" sz="3600" b="1" i="0" u="none" strike="noStrike" kern="1200" cap="none" spc="0" normalizeH="0" baseline="0" noProof="0" dirty="0">
              <a:ln>
                <a:noFill/>
              </a:ln>
              <a:solidFill>
                <a:srgbClr val="371838"/>
              </a:solidFill>
              <a:effectLst/>
              <a:uLnTx/>
              <a:uFillTx/>
              <a:latin typeface="Garamond" panose="02020404030301010803" pitchFamily="18" charset="0"/>
              <a:ea typeface="+mn-ea"/>
              <a:cs typeface="+mn-cs"/>
            </a:endParaRPr>
          </a:p>
        </p:txBody>
      </p:sp>
      <p:pic>
        <p:nvPicPr>
          <p:cNvPr id="6" name="Picture 5">
            <a:extLst>
              <a:ext uri="{FF2B5EF4-FFF2-40B4-BE49-F238E27FC236}">
                <a16:creationId xmlns:a16="http://schemas.microsoft.com/office/drawing/2014/main" id="{ADF67F72-F21E-8D7D-3390-D4FE016F3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801" y="1447324"/>
            <a:ext cx="4118706" cy="4032900"/>
          </a:xfrm>
          <a:prstGeom prst="rect">
            <a:avLst/>
          </a:prstGeom>
        </p:spPr>
      </p:pic>
    </p:spTree>
    <p:extLst>
      <p:ext uri="{BB962C8B-B14F-4D97-AF65-F5344CB8AC3E}">
        <p14:creationId xmlns:p14="http://schemas.microsoft.com/office/powerpoint/2010/main" val="1531096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9805B-BE6D-CE07-BC50-E5D93F91F93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5F6B269-9021-9D4B-F316-B97E9258B42F}"/>
              </a:ext>
            </a:extLst>
          </p:cNvPr>
          <p:cNvSpPr txBox="1"/>
          <p:nvPr/>
        </p:nvSpPr>
        <p:spPr>
          <a:xfrm>
            <a:off x="9158305" y="1174340"/>
            <a:ext cx="8018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Europe</a:t>
            </a:r>
          </a:p>
        </p:txBody>
      </p:sp>
      <p:cxnSp>
        <p:nvCxnSpPr>
          <p:cNvPr id="6" name="Straight Connector 5">
            <a:extLst>
              <a:ext uri="{FF2B5EF4-FFF2-40B4-BE49-F238E27FC236}">
                <a16:creationId xmlns:a16="http://schemas.microsoft.com/office/drawing/2014/main" id="{8B03C653-5E8A-60CD-E03F-EACB4BA6D36C}"/>
              </a:ext>
            </a:extLst>
          </p:cNvPr>
          <p:cNvCxnSpPr>
            <a:cxnSpLocks/>
          </p:cNvCxnSpPr>
          <p:nvPr/>
        </p:nvCxnSpPr>
        <p:spPr>
          <a:xfrm flipH="1">
            <a:off x="4848403" y="5440340"/>
            <a:ext cx="24369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DC2500-22F5-7BE9-14DE-E493FFE3FEFD}"/>
              </a:ext>
            </a:extLst>
          </p:cNvPr>
          <p:cNvSpPr txBox="1"/>
          <p:nvPr/>
        </p:nvSpPr>
        <p:spPr>
          <a:xfrm>
            <a:off x="85592" y="164210"/>
            <a:ext cx="952562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61836"/>
                </a:solidFill>
                <a:effectLst/>
                <a:uLnTx/>
                <a:uFillTx/>
                <a:latin typeface="Garamond" panose="02020404030301010803" pitchFamily="18" charset="0"/>
                <a:ea typeface="+mn-ea"/>
                <a:cs typeface="+mn-cs"/>
              </a:rPr>
              <a:t>Rapidly Evolving </a:t>
            </a:r>
            <a:r>
              <a:rPr kumimoji="0" lang="en-US" sz="3600" b="1" i="0" u="none" strike="noStrike" kern="1200" cap="none" spc="0" normalizeH="0" baseline="0" noProof="0" dirty="0">
                <a:ln>
                  <a:noFill/>
                </a:ln>
                <a:solidFill>
                  <a:srgbClr val="C4093A"/>
                </a:solidFill>
                <a:effectLst/>
                <a:uLnTx/>
                <a:uFillTx/>
                <a:latin typeface="Garamond" panose="02020404030301010803" pitchFamily="18" charset="0"/>
                <a:ea typeface="+mn-ea"/>
                <a:cs typeface="+mn-cs"/>
              </a:rPr>
              <a:t>Legislation</a:t>
            </a:r>
            <a:r>
              <a:rPr kumimoji="0" lang="en-US" sz="3600" b="1" i="0" u="none" strike="noStrike" kern="1200" cap="none" spc="0" normalizeH="0" baseline="0" noProof="0" dirty="0">
                <a:ln>
                  <a:noFill/>
                </a:ln>
                <a:solidFill>
                  <a:srgbClr val="361836"/>
                </a:solidFill>
                <a:effectLst/>
                <a:uLnTx/>
                <a:uFillTx/>
                <a:latin typeface="Garamond" panose="02020404030301010803" pitchFamily="18" charset="0"/>
                <a:ea typeface="+mn-ea"/>
                <a:cs typeface="+mn-cs"/>
              </a:rPr>
              <a:t> on Human Rights</a:t>
            </a:r>
            <a:endParaRPr kumimoji="0" lang="en-NL" sz="3600" b="1" i="0" u="none" strike="noStrike" kern="1200" cap="none" spc="0" normalizeH="0" baseline="0" noProof="0">
              <a:ln>
                <a:noFill/>
              </a:ln>
              <a:solidFill>
                <a:srgbClr val="361836"/>
              </a:solidFill>
              <a:effectLst/>
              <a:uLnTx/>
              <a:uFillTx/>
              <a:latin typeface="Garamond" panose="02020404030301010803" pitchFamily="18" charset="0"/>
              <a:ea typeface="+mn-ea"/>
              <a:cs typeface="+mn-cs"/>
            </a:endParaRPr>
          </a:p>
        </p:txBody>
      </p:sp>
      <p:pic>
        <p:nvPicPr>
          <p:cNvPr id="8" name="Picture 7">
            <a:extLst>
              <a:ext uri="{FF2B5EF4-FFF2-40B4-BE49-F238E27FC236}">
                <a16:creationId xmlns:a16="http://schemas.microsoft.com/office/drawing/2014/main" id="{EE93C980-CBB6-CA42-0EC7-84D7A9131C3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l="2463" r="2463"/>
          <a:stretch/>
        </p:blipFill>
        <p:spPr bwMode="auto">
          <a:xfrm>
            <a:off x="2416751" y="1034244"/>
            <a:ext cx="6484627" cy="3958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a:extLst>
              <a:ext uri="{FF2B5EF4-FFF2-40B4-BE49-F238E27FC236}">
                <a16:creationId xmlns:a16="http://schemas.microsoft.com/office/drawing/2014/main" id="{4F9FBD8D-AE44-3B76-C526-D02CAF1A90AE}"/>
              </a:ext>
            </a:extLst>
          </p:cNvPr>
          <p:cNvGrpSpPr/>
          <p:nvPr/>
        </p:nvGrpSpPr>
        <p:grpSpPr>
          <a:xfrm>
            <a:off x="312948" y="2533465"/>
            <a:ext cx="2302932" cy="2542409"/>
            <a:chOff x="312948" y="2533465"/>
            <a:chExt cx="2302932" cy="2542409"/>
          </a:xfrm>
        </p:grpSpPr>
        <p:sp>
          <p:nvSpPr>
            <p:cNvPr id="10" name="Rectangle 9">
              <a:extLst>
                <a:ext uri="{FF2B5EF4-FFF2-40B4-BE49-F238E27FC236}">
                  <a16:creationId xmlns:a16="http://schemas.microsoft.com/office/drawing/2014/main" id="{3583F631-A53F-9110-187D-63BA60BBCB45}"/>
                </a:ext>
              </a:extLst>
            </p:cNvPr>
            <p:cNvSpPr/>
            <p:nvPr/>
          </p:nvSpPr>
          <p:spPr>
            <a:xfrm>
              <a:off x="312948" y="2533465"/>
              <a:ext cx="2302932" cy="2444456"/>
            </a:xfrm>
            <a:prstGeom prst="rect">
              <a:avLst/>
            </a:prstGeom>
            <a:solidFill>
              <a:srgbClr val="EB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A33A0A6A-B21F-C95A-C813-6B54A1B3BB67}"/>
                </a:ext>
              </a:extLst>
            </p:cNvPr>
            <p:cNvSpPr txBox="1"/>
            <p:nvPr/>
          </p:nvSpPr>
          <p:spPr>
            <a:xfrm>
              <a:off x="312948" y="2952216"/>
              <a:ext cx="2302932" cy="212365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US Dodd-Frank Act on conflict minerals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US Tariff Act, Withhold and Release Orders banning goods made with forced labour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Uyghur Forced </a:t>
              </a:r>
              <a:r>
                <a:rPr kumimoji="0" lang="en-GB" sz="1100" b="1" i="0" u="none" strike="noStrike" kern="1200" cap="none" spc="0" normalizeH="0" baseline="0" noProof="0" dirty="0" err="1">
                  <a:ln>
                    <a:noFill/>
                  </a:ln>
                  <a:solidFill>
                    <a:srgbClr val="361836"/>
                  </a:solidFill>
                  <a:effectLst/>
                  <a:uLnTx/>
                  <a:uFillTx/>
                  <a:latin typeface="Arial" panose="020B0604020202020204" pitchFamily="34" charset="0"/>
                  <a:ea typeface="+mn-ea"/>
                  <a:cs typeface="Arial" panose="020B0604020202020204" pitchFamily="34" charset="0"/>
                </a:rPr>
                <a:t>Labor</a:t>
              </a: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 Prevention 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1"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Canada S-211 Fighting Against Forced Labour and Child Labour in Supply Chains Act</a:t>
              </a:r>
            </a:p>
          </p:txBody>
        </p:sp>
        <p:sp>
          <p:nvSpPr>
            <p:cNvPr id="12" name="TextBox 11">
              <a:extLst>
                <a:ext uri="{FF2B5EF4-FFF2-40B4-BE49-F238E27FC236}">
                  <a16:creationId xmlns:a16="http://schemas.microsoft.com/office/drawing/2014/main" id="{E9466956-190B-8E15-2061-50A47E710A79}"/>
                </a:ext>
              </a:extLst>
            </p:cNvPr>
            <p:cNvSpPr txBox="1"/>
            <p:nvPr/>
          </p:nvSpPr>
          <p:spPr>
            <a:xfrm>
              <a:off x="380115" y="2588952"/>
              <a:ext cx="14139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800328"/>
                  </a:solidFill>
                  <a:effectLst/>
                  <a:uLnTx/>
                  <a:uFillTx/>
                  <a:latin typeface="Arial" panose="020B0604020202020204" pitchFamily="34" charset="0"/>
                  <a:ea typeface="+mn-ea"/>
                  <a:cs typeface="Arial" panose="020B0604020202020204" pitchFamily="34" charset="0"/>
                </a:rPr>
                <a:t>North America</a:t>
              </a:r>
            </a:p>
          </p:txBody>
        </p:sp>
        <p:cxnSp>
          <p:nvCxnSpPr>
            <p:cNvPr id="13" name="Straight Connector 12">
              <a:extLst>
                <a:ext uri="{FF2B5EF4-FFF2-40B4-BE49-F238E27FC236}">
                  <a16:creationId xmlns:a16="http://schemas.microsoft.com/office/drawing/2014/main" id="{4132B96E-550A-E303-FB4D-AF7EB82DB786}"/>
                </a:ext>
              </a:extLst>
            </p:cNvPr>
            <p:cNvCxnSpPr>
              <a:cxnSpLocks/>
            </p:cNvCxnSpPr>
            <p:nvPr/>
          </p:nvCxnSpPr>
          <p:spPr>
            <a:xfrm flipH="1">
              <a:off x="468986" y="2890548"/>
              <a:ext cx="184595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806B08AC-FD28-2A1B-2E84-42C00ADF6BFC}"/>
              </a:ext>
            </a:extLst>
          </p:cNvPr>
          <p:cNvGrpSpPr/>
          <p:nvPr/>
        </p:nvGrpSpPr>
        <p:grpSpPr>
          <a:xfrm>
            <a:off x="9157448" y="1504745"/>
            <a:ext cx="3034552" cy="4706416"/>
            <a:chOff x="8688462" y="1631989"/>
            <a:chExt cx="3034552" cy="4706416"/>
          </a:xfrm>
        </p:grpSpPr>
        <p:sp>
          <p:nvSpPr>
            <p:cNvPr id="15" name="TextBox 14">
              <a:extLst>
                <a:ext uri="{FF2B5EF4-FFF2-40B4-BE49-F238E27FC236}">
                  <a16:creationId xmlns:a16="http://schemas.microsoft.com/office/drawing/2014/main" id="{5FBDF67F-992F-AD6D-F103-5524B6240BBC}"/>
                </a:ext>
              </a:extLst>
            </p:cNvPr>
            <p:cNvSpPr txBox="1"/>
            <p:nvPr/>
          </p:nvSpPr>
          <p:spPr>
            <a:xfrm>
              <a:off x="8688462" y="1675590"/>
              <a:ext cx="3034552" cy="46628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In force: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2015  UK Modern Slavery 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2017 France Duty of Vigilance Law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2018 The Netherlands Child Labour Due Diligence Law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2021 Germany Supply Chain Law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2021 Norway Transparency 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2022 Swiss Due Diligence Legislation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EU Corporate Sustainability Reporting Directive (in force from 1 Jan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EU Sustainable Finance Disclosure Regulation / EU Taxonomy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Proposed legislation on mandatory human rights due diligence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Netherlands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Belgium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Italy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Finland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Spain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Proposed EU level legislation: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Corporate Sustainability Due Diligence Directive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Regulation on deforestation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Forced </a:t>
              </a:r>
              <a:r>
                <a:rPr kumimoji="0" lang="en-GB" sz="1100" b="1" i="0" u="none" strike="noStrike" kern="1200" cap="none" spc="0" normalizeH="0" baseline="0" noProof="0" dirty="0" err="1">
                  <a:ln>
                    <a:noFill/>
                  </a:ln>
                  <a:solidFill>
                    <a:srgbClr val="361836"/>
                  </a:solidFill>
                  <a:effectLst/>
                  <a:uLnTx/>
                  <a:uFillTx/>
                  <a:latin typeface="Arial" panose="020B0604020202020204" pitchFamily="34" charset="0"/>
                  <a:ea typeface="+mn-ea"/>
                  <a:cs typeface="Arial" panose="020B0604020202020204" pitchFamily="34" charset="0"/>
                </a:rPr>
                <a:t>labor</a:t>
              </a: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 import ban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 </a:t>
              </a:r>
            </a:p>
          </p:txBody>
        </p:sp>
        <p:cxnSp>
          <p:nvCxnSpPr>
            <p:cNvPr id="16" name="Straight Connector 15">
              <a:extLst>
                <a:ext uri="{FF2B5EF4-FFF2-40B4-BE49-F238E27FC236}">
                  <a16:creationId xmlns:a16="http://schemas.microsoft.com/office/drawing/2014/main" id="{623AEB8F-98BF-02ED-0F1E-EB3FF13B172B}"/>
                </a:ext>
              </a:extLst>
            </p:cNvPr>
            <p:cNvCxnSpPr>
              <a:cxnSpLocks/>
            </p:cNvCxnSpPr>
            <p:nvPr/>
          </p:nvCxnSpPr>
          <p:spPr>
            <a:xfrm flipH="1">
              <a:off x="8764664" y="1631989"/>
              <a:ext cx="252367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B13AE020-00D3-5475-2917-8A82E05F89D0}"/>
              </a:ext>
            </a:extLst>
          </p:cNvPr>
          <p:cNvSpPr txBox="1"/>
          <p:nvPr/>
        </p:nvSpPr>
        <p:spPr>
          <a:xfrm>
            <a:off x="4737237" y="5503025"/>
            <a:ext cx="4126451" cy="769441"/>
          </a:xfrm>
          <a:prstGeom prst="rect">
            <a:avLst/>
          </a:prstGeom>
          <a:noFill/>
        </p:spPr>
        <p:txBody>
          <a:bodyPr wrap="non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2018 Australia Modern Slavery 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New Zealand Modern Slavery 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Japanese government guidance on HRDD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1"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NEW: </a:t>
            </a:r>
            <a:r>
              <a:rPr kumimoji="0" lang="en-GB" sz="1100" b="1" i="0" u="none" strike="noStrike" kern="1200" cap="none" spc="0" normalizeH="0" baseline="0" noProof="0" dirty="0">
                <a:ln>
                  <a:noFill/>
                </a:ln>
                <a:solidFill>
                  <a:srgbClr val="361836"/>
                </a:solidFill>
                <a:effectLst/>
                <a:uLnTx/>
                <a:uFillTx/>
                <a:latin typeface="Arial" panose="020B0604020202020204" pitchFamily="34" charset="0"/>
                <a:ea typeface="+mn-ea"/>
                <a:cs typeface="Arial" panose="020B0604020202020204" pitchFamily="34" charset="0"/>
              </a:rPr>
              <a:t>South Korea: Proposed mandatory DD legislation </a:t>
            </a:r>
          </a:p>
        </p:txBody>
      </p:sp>
      <p:sp>
        <p:nvSpPr>
          <p:cNvPr id="18" name="TextBox 17">
            <a:extLst>
              <a:ext uri="{FF2B5EF4-FFF2-40B4-BE49-F238E27FC236}">
                <a16:creationId xmlns:a16="http://schemas.microsoft.com/office/drawing/2014/main" id="{48B4A8CC-2F81-E695-403E-DBF2EAF13978}"/>
              </a:ext>
            </a:extLst>
          </p:cNvPr>
          <p:cNvSpPr txBox="1"/>
          <p:nvPr/>
        </p:nvSpPr>
        <p:spPr>
          <a:xfrm>
            <a:off x="4797662" y="5132563"/>
            <a:ext cx="11993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DE3648"/>
                </a:solidFill>
                <a:effectLst/>
                <a:uLnTx/>
                <a:uFillTx/>
                <a:latin typeface="Arial" panose="020B0604020202020204" pitchFamily="34" charset="0"/>
                <a:ea typeface="+mn-ea"/>
                <a:cs typeface="Arial" panose="020B0604020202020204" pitchFamily="34" charset="0"/>
              </a:rPr>
              <a:t>Asia-Pacific</a:t>
            </a:r>
          </a:p>
        </p:txBody>
      </p:sp>
    </p:spTree>
    <p:extLst>
      <p:ext uri="{BB962C8B-B14F-4D97-AF65-F5344CB8AC3E}">
        <p14:creationId xmlns:p14="http://schemas.microsoft.com/office/powerpoint/2010/main" val="1649691057"/>
      </p:ext>
    </p:extLst>
  </p:cSld>
  <p:clrMapOvr>
    <a:masterClrMapping/>
  </p:clrMapOvr>
</p:sld>
</file>

<file path=ppt/theme/theme1.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3627</Words>
  <Application>Microsoft Office PowerPoint</Application>
  <PresentationFormat>Widescreen</PresentationFormat>
  <Paragraphs>316</Paragraphs>
  <Slides>19</Slides>
  <Notes>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19</vt:i4>
      </vt:variant>
    </vt:vector>
  </HeadingPairs>
  <TitlesOfParts>
    <vt:vector size="34" baseType="lpstr">
      <vt:lpstr>arial</vt:lpstr>
      <vt:lpstr>arial</vt:lpstr>
      <vt:lpstr>Avenir</vt:lpstr>
      <vt:lpstr>Calibri</vt:lpstr>
      <vt:lpstr>Calibri Light</vt:lpstr>
      <vt:lpstr>Garamond</vt:lpstr>
      <vt:lpstr>garamond-premier-pro</vt:lpstr>
      <vt:lpstr>Google Sans</vt:lpstr>
      <vt:lpstr>Helvetica</vt:lpstr>
      <vt:lpstr>inherit</vt:lpstr>
      <vt:lpstr>Noto Sans</vt:lpstr>
      <vt:lpstr>Open Sans</vt:lpstr>
      <vt:lpstr>PT Sans</vt:lpstr>
      <vt:lpstr>Slack-Lato</vt:lpstr>
      <vt:lpstr>1_Office Theme</vt:lpstr>
      <vt:lpstr>PowerPoint Presentation</vt:lpstr>
      <vt:lpstr>PowerPoint Presentation</vt:lpstr>
      <vt:lpstr>PowerPoint Presentation</vt:lpstr>
      <vt:lpstr>PowerPoint Presentation</vt:lpstr>
      <vt:lpstr>Communication of Responsible Business Conduct to Stakeholders: Spotlight on UN Guiding Principle 21</vt:lpstr>
      <vt:lpstr>Coporate Human Rights Benchmark Methodology</vt:lpstr>
      <vt:lpstr>“Know and Show”: Communicating  about human rights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Harpreet Kaur</dc:creator>
  <cp:lastModifiedBy>Rebecca DeWinter-Schmitt</cp:lastModifiedBy>
  <cp:revision>181</cp:revision>
  <dcterms:created xsi:type="dcterms:W3CDTF">2020-11-22T06:35:38Z</dcterms:created>
  <dcterms:modified xsi:type="dcterms:W3CDTF">2024-11-14T16:27:22Z</dcterms:modified>
</cp:coreProperties>
</file>