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72" r:id="rId5"/>
    <p:sldId id="2147482371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3" r:id="rId15"/>
    <p:sldId id="268" r:id="rId16"/>
    <p:sldId id="269" r:id="rId17"/>
    <p:sldId id="271" r:id="rId18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55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58605" autoAdjust="0"/>
  </p:normalViewPr>
  <p:slideViewPr>
    <p:cSldViewPr snapToGrid="0" snapToObjects="1">
      <p:cViewPr varScale="1">
        <p:scale>
          <a:sx n="39" d="100"/>
          <a:sy n="39" d="100"/>
        </p:scale>
        <p:origin x="15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5576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D73340-6D69-8D7B-5CF5-45847806D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674BA4-4C2C-3B5B-BC13-3E7AC0B009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4A8E1E-19E2-5B57-3999-E4C0E608C2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E095D-1CFD-194D-5199-49C9AE82DA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86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FED00A-BD50-B70E-FAF4-33D94EFA35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5F2A88-CF29-9341-8E7B-54C63D13DC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40B450-C3EC-E5E7-B883-7485E6F985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9ADC39-605E-9E20-6558-CCB93C40EA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05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F0EA97-F6CB-383A-5A5F-87E60B79B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F10618-779C-BC2E-026F-63CEEF9079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9529F9-2AE3-221A-BFD7-25270B8B52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D203A8-3218-D5EB-6BBC-965835E601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2DD86-56C0-4A06-A44A-3061EB771F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025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8A9D6-D659-3084-D5D1-70E162067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1" y="1078581"/>
            <a:ext cx="11513819" cy="1426031"/>
          </a:xfrm>
        </p:spPr>
        <p:txBody>
          <a:bodyPr wrap="square">
            <a:spAutoFit/>
          </a:bodyPr>
          <a:lstStyle>
            <a:lvl1pPr marL="228600" indent="-228600">
              <a:lnSpc>
                <a:spcPct val="100000"/>
              </a:lnSpc>
              <a:buSzPct val="90000"/>
              <a:buFont typeface="Arial" panose="020B0604020202020204" pitchFamily="34" charset="0"/>
              <a:buChar char="•"/>
              <a:defRPr sz="1400"/>
            </a:lvl1pPr>
            <a:lvl2pPr marL="685800" indent="-228600">
              <a:lnSpc>
                <a:spcPct val="100000"/>
              </a:lnSpc>
              <a:buSzPct val="90000"/>
              <a:buFont typeface="Arial" panose="020B0604020202020204" pitchFamily="34" charset="0"/>
              <a:buChar char="•"/>
              <a:defRPr sz="1400"/>
            </a:lvl2pPr>
            <a:lvl3pPr marL="1143000" indent="-228600">
              <a:lnSpc>
                <a:spcPct val="100000"/>
              </a:lnSpc>
              <a:buSzPct val="90000"/>
              <a:buFont typeface="Arial" panose="020B0604020202020204" pitchFamily="34" charset="0"/>
              <a:buChar char="•"/>
              <a:defRPr sz="1400"/>
            </a:lvl3pPr>
            <a:lvl4pPr marL="1600200" indent="-228600">
              <a:lnSpc>
                <a:spcPct val="100000"/>
              </a:lnSpc>
              <a:buSzPct val="90000"/>
              <a:buFont typeface="Arial" panose="020B0604020202020204" pitchFamily="34" charset="0"/>
              <a:buChar char="•"/>
              <a:defRPr sz="1400"/>
            </a:lvl4pPr>
            <a:lvl5pPr marL="2057400" indent="-228600">
              <a:lnSpc>
                <a:spcPct val="100000"/>
              </a:lnSpc>
              <a:buSzPct val="90000"/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85EE8B9-3853-2E34-2424-9E0AEF05BB9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58141" y="6516496"/>
            <a:ext cx="701040" cy="167366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86EF56B-58F0-BFBA-38E8-DBF1B15AEA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8760" y="65164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33897-678E-4290-9C0A-AA79D66E10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33D244-7096-79AE-73DD-2352D3CD54F9}"/>
              </a:ext>
            </a:extLst>
          </p:cNvPr>
          <p:cNvSpPr/>
          <p:nvPr userDrawn="1"/>
        </p:nvSpPr>
        <p:spPr>
          <a:xfrm>
            <a:off x="0" y="0"/>
            <a:ext cx="150471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1"/>
              </a:gs>
              <a:gs pos="100000">
                <a:schemeClr val="accent3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6B52911-4763-3253-85AA-D21724B32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141" y="174138"/>
            <a:ext cx="11513819" cy="480131"/>
          </a:xfrm>
        </p:spPr>
        <p:txBody>
          <a:bodyPr wrap="square" anchor="t" anchorCtr="0">
            <a:sp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</p:spTree>
    <p:extLst>
      <p:ext uri="{BB962C8B-B14F-4D97-AF65-F5344CB8AC3E}">
        <p14:creationId xmlns:p14="http://schemas.microsoft.com/office/powerpoint/2010/main" val="292842312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  <p15:guide id="2" pos="729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AF2018F-626E-884E-81BD-E0F89EC54668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187125" y="6642100"/>
            <a:ext cx="1843087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FF">
                    <a:alpha val="50000"/>
                  </a:srgbClr>
                </a:solidFill>
                <a:latin typeface="Aptos" panose="020B0004020202020204" pitchFamily="34" charset="0"/>
              </a:rPr>
              <a:t>Restricted Use - À usage restreint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24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8" descr="A cover of a book&#10;&#10;AI-generated content may be incorrect.">
            <a:extLst>
              <a:ext uri="{FF2B5EF4-FFF2-40B4-BE49-F238E27FC236}">
                <a16:creationId xmlns:a16="http://schemas.microsoft.com/office/drawing/2014/main" id="{015E0917-9488-DEE6-976A-A7E216440C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59" y="32004"/>
            <a:ext cx="11825935" cy="6825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Shape 0"/>
          <p:cNvSpPr/>
          <p:nvPr/>
        </p:nvSpPr>
        <p:spPr>
          <a:xfrm>
            <a:off x="0" y="0"/>
            <a:ext cx="365760" cy="6858000"/>
          </a:xfrm>
          <a:prstGeom prst="rect">
            <a:avLst/>
          </a:prstGeom>
          <a:solidFill>
            <a:srgbClr val="35558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8991295" y="3657600"/>
            <a:ext cx="3200400" cy="3200400"/>
          </a:xfrm>
          <a:prstGeom prst="ellipse">
            <a:avLst/>
          </a:prstGeom>
          <a:solidFill>
            <a:srgbClr val="1C7293">
              <a:alpha val="2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10180015" y="4846320"/>
            <a:ext cx="2011680" cy="2011680"/>
          </a:xfrm>
          <a:prstGeom prst="ellipse">
            <a:avLst/>
          </a:prstGeom>
          <a:solidFill>
            <a:srgbClr val="F6AE2D">
              <a:alpha val="1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822959" y="1737360"/>
            <a:ext cx="11003281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34" charset="0"/>
                <a:ea typeface="Georgia" pitchFamily="34" charset="-122"/>
                <a:cs typeface="Georgia" pitchFamily="34" charset="-120"/>
              </a:rPr>
              <a:t>OECD Due Diligence Guidance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34" charset="0"/>
                <a:ea typeface="Georgia" pitchFamily="34" charset="-122"/>
                <a:cs typeface="Georgia" pitchFamily="34" charset="-120"/>
              </a:rPr>
              <a:t>for Responsible AI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hape 5"/>
          <p:cNvSpPr/>
          <p:nvPr/>
        </p:nvSpPr>
        <p:spPr>
          <a:xfrm>
            <a:off x="822960" y="3977640"/>
            <a:ext cx="1188720" cy="73152"/>
          </a:xfrm>
          <a:prstGeom prst="rect">
            <a:avLst/>
          </a:prstGeom>
          <a:solidFill>
            <a:srgbClr val="F2641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822960" y="4160520"/>
            <a:ext cx="9601200" cy="100584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i="1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shared framework for identifying, preventing and addressing adverse impacts across the AI value chain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Shape 7"/>
          <p:cNvSpPr/>
          <p:nvPr/>
        </p:nvSpPr>
        <p:spPr>
          <a:xfrm>
            <a:off x="822960" y="5669280"/>
            <a:ext cx="1261872" cy="411480"/>
          </a:xfrm>
          <a:prstGeom prst="roundRect">
            <a:avLst>
              <a:gd name="adj" fmla="val 17778"/>
            </a:avLst>
          </a:prstGeom>
          <a:solidFill>
            <a:srgbClr val="19376D"/>
          </a:solidFill>
          <a:ln w="9525">
            <a:solidFill>
              <a:srgbClr val="1C729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822960" y="5669280"/>
            <a:ext cx="1261872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Risk-based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2249424" y="5669280"/>
            <a:ext cx="2267712" cy="411480"/>
          </a:xfrm>
          <a:prstGeom prst="roundRect">
            <a:avLst>
              <a:gd name="adj" fmla="val 17778"/>
            </a:avLst>
          </a:prstGeom>
          <a:solidFill>
            <a:srgbClr val="19376D"/>
          </a:solidFill>
          <a:ln w="9525">
            <a:solidFill>
              <a:srgbClr val="1C729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2249424" y="5669280"/>
            <a:ext cx="2267712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Whole-of-value-chain</a:t>
            </a:r>
            <a:endParaRPr lang="en-US" sz="1100" dirty="0"/>
          </a:p>
        </p:txBody>
      </p:sp>
      <p:sp>
        <p:nvSpPr>
          <p:cNvPr id="13" name="Shape 11"/>
          <p:cNvSpPr/>
          <p:nvPr/>
        </p:nvSpPr>
        <p:spPr>
          <a:xfrm>
            <a:off x="4681728" y="5669280"/>
            <a:ext cx="2167128" cy="411480"/>
          </a:xfrm>
          <a:prstGeom prst="roundRect">
            <a:avLst>
              <a:gd name="adj" fmla="val 17778"/>
            </a:avLst>
          </a:prstGeom>
          <a:solidFill>
            <a:srgbClr val="19376D"/>
          </a:solidFill>
          <a:ln w="9525">
            <a:solidFill>
              <a:srgbClr val="1C729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4681728" y="5669280"/>
            <a:ext cx="2167128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Stakeholder-centred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7013448" y="5669280"/>
            <a:ext cx="1563624" cy="411480"/>
          </a:xfrm>
          <a:prstGeom prst="roundRect">
            <a:avLst>
              <a:gd name="adj" fmla="val 17778"/>
            </a:avLst>
          </a:prstGeom>
          <a:solidFill>
            <a:srgbClr val="19376D"/>
          </a:solidFill>
          <a:ln w="9525">
            <a:solidFill>
              <a:srgbClr val="1C729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7013448" y="5669280"/>
            <a:ext cx="1563624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Interoperable</a:t>
            </a:r>
            <a:endParaRPr lang="en-US" sz="11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35E4A09-4171-44BE-2E0C-821F8A6877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6740" y="726332"/>
            <a:ext cx="2309880" cy="56733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1C729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502920" y="292608"/>
            <a:ext cx="5486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 1 OF 6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02920" y="530352"/>
            <a:ext cx="941832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0B24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Embed RBC in policies &amp; systems</a:t>
            </a:r>
            <a:endParaRPr lang="en-US" sz="2400" dirty="0"/>
          </a:p>
        </p:txBody>
      </p:sp>
      <p:sp>
        <p:nvSpPr>
          <p:cNvPr id="5" name="Shape 3"/>
          <p:cNvSpPr/>
          <p:nvPr/>
        </p:nvSpPr>
        <p:spPr>
          <a:xfrm>
            <a:off x="502920" y="1417320"/>
            <a:ext cx="822960" cy="54864"/>
          </a:xfrm>
          <a:prstGeom prst="rect">
            <a:avLst/>
          </a:prstGeom>
          <a:solidFill>
            <a:srgbClr val="F2641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10774375" y="365760"/>
            <a:ext cx="914400" cy="914400"/>
          </a:xfrm>
          <a:prstGeom prst="ellipse">
            <a:avLst/>
          </a:prstGeom>
          <a:solidFill>
            <a:srgbClr val="0B244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10774375" y="365760"/>
            <a:ext cx="914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4200" dirty="0"/>
          </a:p>
        </p:txBody>
      </p:sp>
      <p:sp>
        <p:nvSpPr>
          <p:cNvPr id="8" name="Shape 6"/>
          <p:cNvSpPr/>
          <p:nvPr/>
        </p:nvSpPr>
        <p:spPr>
          <a:xfrm>
            <a:off x="11483035" y="1001268"/>
            <a:ext cx="411480" cy="411480"/>
          </a:xfrm>
          <a:prstGeom prst="ellipse">
            <a:avLst/>
          </a:prstGeom>
          <a:solidFill>
            <a:srgbClr val="F26419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3561" y="1091794"/>
            <a:ext cx="230429" cy="230429"/>
          </a:xfrm>
          <a:prstGeom prst="rect">
            <a:avLst/>
          </a:prstGeom>
        </p:spPr>
      </p:pic>
      <p:sp>
        <p:nvSpPr>
          <p:cNvPr id="10" name="Shape 7"/>
          <p:cNvSpPr/>
          <p:nvPr/>
        </p:nvSpPr>
        <p:spPr>
          <a:xfrm>
            <a:off x="502920" y="1645920"/>
            <a:ext cx="11185855" cy="640080"/>
          </a:xfrm>
          <a:prstGeom prst="rect">
            <a:avLst/>
          </a:prstGeom>
          <a:solidFill>
            <a:srgbClr val="F3F6F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502920" y="1645920"/>
            <a:ext cx="73152" cy="640080"/>
          </a:xfrm>
          <a:prstGeom prst="rect">
            <a:avLst/>
          </a:prstGeom>
          <a:solidFill>
            <a:srgbClr val="F2641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731520" y="1645920"/>
            <a:ext cx="10911535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19376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Make responsible business conduct part of the way you run the business — not an add-on.</a:t>
            </a:r>
            <a:endParaRPr lang="en-US" sz="1400" dirty="0"/>
          </a:p>
        </p:txBody>
      </p:sp>
      <p:sp>
        <p:nvSpPr>
          <p:cNvPr id="13" name="Shape 10"/>
          <p:cNvSpPr/>
          <p:nvPr/>
        </p:nvSpPr>
        <p:spPr>
          <a:xfrm>
            <a:off x="502920" y="2514600"/>
            <a:ext cx="5541264" cy="1828800"/>
          </a:xfrm>
          <a:prstGeom prst="rect">
            <a:avLst/>
          </a:prstGeom>
          <a:solidFill>
            <a:srgbClr val="FFFFFF"/>
          </a:solidFill>
          <a:ln w="9525">
            <a:solidFill>
              <a:srgbClr val="D1D5D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1"/>
          <p:cNvSpPr/>
          <p:nvPr/>
        </p:nvSpPr>
        <p:spPr>
          <a:xfrm>
            <a:off x="502920" y="2514600"/>
            <a:ext cx="73152" cy="1828800"/>
          </a:xfrm>
          <a:prstGeom prst="rect">
            <a:avLst/>
          </a:prstGeom>
          <a:solidFill>
            <a:srgbClr val="1C729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12"/>
          <p:cNvSpPr/>
          <p:nvPr/>
        </p:nvSpPr>
        <p:spPr>
          <a:xfrm>
            <a:off x="731520" y="2651760"/>
            <a:ext cx="685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2641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1.1</a:t>
            </a:r>
            <a:endParaRPr lang="en-US" sz="1400" dirty="0"/>
          </a:p>
        </p:txBody>
      </p:sp>
      <p:sp>
        <p:nvSpPr>
          <p:cNvPr id="16" name="Text 13"/>
          <p:cNvSpPr/>
          <p:nvPr/>
        </p:nvSpPr>
        <p:spPr>
          <a:xfrm>
            <a:off x="1325880" y="2624328"/>
            <a:ext cx="4581144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B24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RBC policies</a:t>
            </a:r>
            <a:endParaRPr lang="en-US" sz="1600" dirty="0"/>
          </a:p>
        </p:txBody>
      </p:sp>
      <p:sp>
        <p:nvSpPr>
          <p:cNvPr id="17" name="Text 14"/>
          <p:cNvSpPr/>
          <p:nvPr/>
        </p:nvSpPr>
        <p:spPr>
          <a:xfrm>
            <a:off x="777240" y="3063240"/>
            <a:ext cx="5038344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Commit publicly to OECD AI Principles &amp; MNE Guidelines</a:t>
            </a:r>
            <a:endParaRPr lang="en-US" sz="1200" dirty="0"/>
          </a:p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Develop policies with active stakeholder input</a:t>
            </a:r>
            <a:endParaRPr lang="en-US" sz="1200" dirty="0"/>
          </a:p>
        </p:txBody>
      </p:sp>
      <p:sp>
        <p:nvSpPr>
          <p:cNvPr id="18" name="Shape 15"/>
          <p:cNvSpPr/>
          <p:nvPr/>
        </p:nvSpPr>
        <p:spPr>
          <a:xfrm>
            <a:off x="6272784" y="2514600"/>
            <a:ext cx="5541264" cy="1828800"/>
          </a:xfrm>
          <a:prstGeom prst="rect">
            <a:avLst/>
          </a:prstGeom>
          <a:solidFill>
            <a:srgbClr val="FFFFFF"/>
          </a:solidFill>
          <a:ln w="9525">
            <a:solidFill>
              <a:srgbClr val="D1D5D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6"/>
          <p:cNvSpPr/>
          <p:nvPr/>
        </p:nvSpPr>
        <p:spPr>
          <a:xfrm>
            <a:off x="6272784" y="2514600"/>
            <a:ext cx="73152" cy="1828800"/>
          </a:xfrm>
          <a:prstGeom prst="rect">
            <a:avLst/>
          </a:prstGeom>
          <a:solidFill>
            <a:srgbClr val="0B244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0" name="Text 17"/>
          <p:cNvSpPr/>
          <p:nvPr/>
        </p:nvSpPr>
        <p:spPr>
          <a:xfrm>
            <a:off x="6501384" y="2651760"/>
            <a:ext cx="685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2641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1.2</a:t>
            </a:r>
            <a:endParaRPr lang="en-US" sz="1400" dirty="0"/>
          </a:p>
        </p:txBody>
      </p:sp>
      <p:sp>
        <p:nvSpPr>
          <p:cNvPr id="21" name="Text 18"/>
          <p:cNvSpPr/>
          <p:nvPr/>
        </p:nvSpPr>
        <p:spPr>
          <a:xfrm>
            <a:off x="7095744" y="2624328"/>
            <a:ext cx="4581144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B24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Internal management systems</a:t>
            </a:r>
            <a:endParaRPr lang="en-US" sz="1600" dirty="0"/>
          </a:p>
        </p:txBody>
      </p:sp>
      <p:sp>
        <p:nvSpPr>
          <p:cNvPr id="22" name="Text 19"/>
          <p:cNvSpPr/>
          <p:nvPr/>
        </p:nvSpPr>
        <p:spPr>
          <a:xfrm>
            <a:off x="6547104" y="3063240"/>
            <a:ext cx="5038344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Assign AI due-diligence oversight to senior management</a:t>
            </a:r>
            <a:endParaRPr lang="en-US" sz="1200" dirty="0"/>
          </a:p>
          <a:p>
            <a:pPr marL="342900" indent="-342900">
              <a:spcAft>
                <a:spcPts val="500"/>
              </a:spcAft>
              <a:buSzPct val="100000"/>
              <a:buFontTx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Create cross-functional committees &amp; training</a:t>
            </a:r>
            <a:endParaRPr lang="en-US" sz="1200" dirty="0"/>
          </a:p>
          <a:p>
            <a:pPr marL="342900" indent="-342900">
              <a:spcAft>
                <a:spcPts val="500"/>
              </a:spcAft>
              <a:buSzPct val="100000"/>
              <a:buFontTx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Integrate sustainability and responsible AI with other operations (legal, HR, procurement, sales)</a:t>
            </a:r>
          </a:p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Set up incident monitoring and whistleblower channels</a:t>
            </a:r>
            <a:endParaRPr lang="en-US" sz="1200" dirty="0"/>
          </a:p>
        </p:txBody>
      </p:sp>
      <p:sp>
        <p:nvSpPr>
          <p:cNvPr id="23" name="Shape 20"/>
          <p:cNvSpPr/>
          <p:nvPr/>
        </p:nvSpPr>
        <p:spPr>
          <a:xfrm>
            <a:off x="502920" y="4480560"/>
            <a:ext cx="5541264" cy="1828800"/>
          </a:xfrm>
          <a:prstGeom prst="rect">
            <a:avLst/>
          </a:prstGeom>
          <a:solidFill>
            <a:srgbClr val="FFFFFF"/>
          </a:solidFill>
          <a:ln w="9525">
            <a:solidFill>
              <a:srgbClr val="D1D5D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Shape 21"/>
          <p:cNvSpPr/>
          <p:nvPr/>
        </p:nvSpPr>
        <p:spPr>
          <a:xfrm>
            <a:off x="502920" y="4480560"/>
            <a:ext cx="73152" cy="1828800"/>
          </a:xfrm>
          <a:prstGeom prst="rect">
            <a:avLst/>
          </a:prstGeom>
          <a:solidFill>
            <a:srgbClr val="F2641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5" name="Text 22"/>
          <p:cNvSpPr/>
          <p:nvPr/>
        </p:nvSpPr>
        <p:spPr>
          <a:xfrm>
            <a:off x="731520" y="4617720"/>
            <a:ext cx="685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2641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1.3</a:t>
            </a:r>
            <a:endParaRPr lang="en-US" sz="1400" dirty="0"/>
          </a:p>
        </p:txBody>
      </p:sp>
      <p:sp>
        <p:nvSpPr>
          <p:cNvPr id="26" name="Text 23"/>
          <p:cNvSpPr/>
          <p:nvPr/>
        </p:nvSpPr>
        <p:spPr>
          <a:xfrm>
            <a:off x="1325880" y="4590288"/>
            <a:ext cx="4581144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B24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Expectations on business relationships</a:t>
            </a:r>
            <a:endParaRPr lang="en-US" sz="1600" dirty="0"/>
          </a:p>
        </p:txBody>
      </p:sp>
      <p:sp>
        <p:nvSpPr>
          <p:cNvPr id="27" name="Text 24"/>
          <p:cNvSpPr/>
          <p:nvPr/>
        </p:nvSpPr>
        <p:spPr>
          <a:xfrm>
            <a:off x="777240" y="5029200"/>
            <a:ext cx="5038344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Communicate RBC expectations to suppliers, partners &amp; users</a:t>
            </a:r>
            <a:endParaRPr lang="en-US" sz="1200" dirty="0"/>
          </a:p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Pre-qualify on RBC-relevant issues</a:t>
            </a:r>
            <a:endParaRPr lang="en-US" sz="1200" dirty="0"/>
          </a:p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Provide resources to SMEs to meet expectations</a:t>
            </a:r>
            <a:endParaRPr lang="en-US" sz="1200" dirty="0"/>
          </a:p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Review purchasing practices that create barriers</a:t>
            </a:r>
            <a:endParaRPr lang="en-US" sz="1200" dirty="0"/>
          </a:p>
        </p:txBody>
      </p:sp>
      <p:sp>
        <p:nvSpPr>
          <p:cNvPr id="28" name="Shape 25"/>
          <p:cNvSpPr/>
          <p:nvPr/>
        </p:nvSpPr>
        <p:spPr>
          <a:xfrm>
            <a:off x="6272784" y="4480560"/>
            <a:ext cx="5541264" cy="1828800"/>
          </a:xfrm>
          <a:prstGeom prst="rect">
            <a:avLst/>
          </a:prstGeom>
          <a:solidFill>
            <a:srgbClr val="FFFFFF"/>
          </a:solidFill>
          <a:ln w="9525">
            <a:solidFill>
              <a:srgbClr val="D1D5D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9" name="Shape 26"/>
          <p:cNvSpPr/>
          <p:nvPr/>
        </p:nvSpPr>
        <p:spPr>
          <a:xfrm>
            <a:off x="6272784" y="4480560"/>
            <a:ext cx="73152" cy="1828800"/>
          </a:xfrm>
          <a:prstGeom prst="rect">
            <a:avLst/>
          </a:prstGeom>
          <a:solidFill>
            <a:srgbClr val="F6AE2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0" name="Text 27"/>
          <p:cNvSpPr/>
          <p:nvPr/>
        </p:nvSpPr>
        <p:spPr>
          <a:xfrm>
            <a:off x="6501384" y="4617720"/>
            <a:ext cx="685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400" dirty="0"/>
          </a:p>
        </p:txBody>
      </p:sp>
      <p:sp>
        <p:nvSpPr>
          <p:cNvPr id="31" name="Text 28"/>
          <p:cNvSpPr/>
          <p:nvPr/>
        </p:nvSpPr>
        <p:spPr>
          <a:xfrm>
            <a:off x="7095744" y="4590288"/>
            <a:ext cx="4581144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B24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What good looks like</a:t>
            </a:r>
            <a:endParaRPr lang="en-US" sz="1600" dirty="0"/>
          </a:p>
        </p:txBody>
      </p:sp>
      <p:sp>
        <p:nvSpPr>
          <p:cNvPr id="32" name="Text 29"/>
          <p:cNvSpPr/>
          <p:nvPr/>
        </p:nvSpPr>
        <p:spPr>
          <a:xfrm>
            <a:off x="6547104" y="5029200"/>
            <a:ext cx="5038344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Policy commitment visible on corporate website</a:t>
            </a:r>
            <a:endParaRPr lang="en-US" sz="1200" dirty="0"/>
          </a:p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Named accountable executive at board level</a:t>
            </a:r>
            <a:endParaRPr lang="en-US" sz="1200" dirty="0"/>
          </a:p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Risk register updated on a regular cadence</a:t>
            </a:r>
            <a:endParaRPr lang="en-US" sz="1200" dirty="0"/>
          </a:p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Suppliers trained, contracts updated, feedback loops open</a:t>
            </a:r>
            <a:endParaRPr lang="en-US" sz="1200" dirty="0"/>
          </a:p>
        </p:txBody>
      </p:sp>
      <p:sp>
        <p:nvSpPr>
          <p:cNvPr id="33" name="Shape 30"/>
          <p:cNvSpPr/>
          <p:nvPr/>
        </p:nvSpPr>
        <p:spPr>
          <a:xfrm>
            <a:off x="502920" y="6510528"/>
            <a:ext cx="11185855" cy="0"/>
          </a:xfrm>
          <a:prstGeom prst="line">
            <a:avLst/>
          </a:prstGeom>
          <a:noFill/>
          <a:ln w="9525">
            <a:solidFill>
              <a:srgbClr val="D1D5D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4" name="Text 31"/>
          <p:cNvSpPr/>
          <p:nvPr/>
        </p:nvSpPr>
        <p:spPr>
          <a:xfrm>
            <a:off x="502920" y="6565392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OECD Due Diligence Guidance for Responsible AI  ·  2026</a:t>
            </a:r>
            <a:endParaRPr lang="en-US" sz="900" dirty="0"/>
          </a:p>
        </p:txBody>
      </p:sp>
      <p:sp>
        <p:nvSpPr>
          <p:cNvPr id="35" name="Text 32"/>
          <p:cNvSpPr/>
          <p:nvPr/>
        </p:nvSpPr>
        <p:spPr>
          <a:xfrm>
            <a:off x="7818120" y="6565392"/>
            <a:ext cx="3200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 1 — Embed</a:t>
            </a:r>
            <a:endParaRPr lang="en-US" sz="900" dirty="0"/>
          </a:p>
        </p:txBody>
      </p:sp>
      <p:sp>
        <p:nvSpPr>
          <p:cNvPr id="36" name="Text 33"/>
          <p:cNvSpPr/>
          <p:nvPr/>
        </p:nvSpPr>
        <p:spPr>
          <a:xfrm>
            <a:off x="11414455" y="6565392"/>
            <a:ext cx="274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1C729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502920" y="292608"/>
            <a:ext cx="5486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 2 OF 6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02920" y="530352"/>
            <a:ext cx="941832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0B24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Identify &amp; assess adverse impacts</a:t>
            </a:r>
            <a:endParaRPr lang="en-US" sz="2400" dirty="0"/>
          </a:p>
        </p:txBody>
      </p:sp>
      <p:sp>
        <p:nvSpPr>
          <p:cNvPr id="5" name="Shape 3"/>
          <p:cNvSpPr/>
          <p:nvPr/>
        </p:nvSpPr>
        <p:spPr>
          <a:xfrm>
            <a:off x="502920" y="1417320"/>
            <a:ext cx="822960" cy="54864"/>
          </a:xfrm>
          <a:prstGeom prst="rect">
            <a:avLst/>
          </a:prstGeom>
          <a:solidFill>
            <a:srgbClr val="F2641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10774375" y="365760"/>
            <a:ext cx="914400" cy="914400"/>
          </a:xfrm>
          <a:prstGeom prst="ellipse">
            <a:avLst/>
          </a:prstGeom>
          <a:solidFill>
            <a:srgbClr val="0B244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10774375" y="365760"/>
            <a:ext cx="914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4200" dirty="0"/>
          </a:p>
        </p:txBody>
      </p:sp>
      <p:sp>
        <p:nvSpPr>
          <p:cNvPr id="8" name="Shape 6"/>
          <p:cNvSpPr/>
          <p:nvPr/>
        </p:nvSpPr>
        <p:spPr>
          <a:xfrm>
            <a:off x="11483035" y="1001268"/>
            <a:ext cx="411480" cy="411480"/>
          </a:xfrm>
          <a:prstGeom prst="ellipse">
            <a:avLst/>
          </a:prstGeom>
          <a:solidFill>
            <a:srgbClr val="F26419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3561" y="1091794"/>
            <a:ext cx="230429" cy="230429"/>
          </a:xfrm>
          <a:prstGeom prst="rect">
            <a:avLst/>
          </a:prstGeom>
        </p:spPr>
      </p:pic>
      <p:sp>
        <p:nvSpPr>
          <p:cNvPr id="10" name="Shape 7"/>
          <p:cNvSpPr/>
          <p:nvPr/>
        </p:nvSpPr>
        <p:spPr>
          <a:xfrm>
            <a:off x="502920" y="1645920"/>
            <a:ext cx="11185855" cy="640080"/>
          </a:xfrm>
          <a:prstGeom prst="rect">
            <a:avLst/>
          </a:prstGeom>
          <a:solidFill>
            <a:srgbClr val="F3F6F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502920" y="1645920"/>
            <a:ext cx="73152" cy="640080"/>
          </a:xfrm>
          <a:prstGeom prst="rect">
            <a:avLst/>
          </a:prstGeom>
          <a:solidFill>
            <a:srgbClr val="F2641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731520" y="1645920"/>
            <a:ext cx="10911535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19376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Scope broadly, then go deep on the most significant risks — in your own operations and via your business relationships.</a:t>
            </a:r>
            <a:endParaRPr lang="en-US" sz="1400" dirty="0"/>
          </a:p>
        </p:txBody>
      </p:sp>
      <p:sp>
        <p:nvSpPr>
          <p:cNvPr id="13" name="Shape 10"/>
          <p:cNvSpPr/>
          <p:nvPr/>
        </p:nvSpPr>
        <p:spPr>
          <a:xfrm>
            <a:off x="502920" y="2514600"/>
            <a:ext cx="5541264" cy="1828800"/>
          </a:xfrm>
          <a:prstGeom prst="rect">
            <a:avLst/>
          </a:prstGeom>
          <a:solidFill>
            <a:srgbClr val="FFFFFF"/>
          </a:solidFill>
          <a:ln w="9525">
            <a:solidFill>
              <a:srgbClr val="D1D5D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1"/>
          <p:cNvSpPr/>
          <p:nvPr/>
        </p:nvSpPr>
        <p:spPr>
          <a:xfrm>
            <a:off x="502920" y="2514600"/>
            <a:ext cx="73152" cy="1828800"/>
          </a:xfrm>
          <a:prstGeom prst="rect">
            <a:avLst/>
          </a:prstGeom>
          <a:solidFill>
            <a:srgbClr val="1C729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12"/>
          <p:cNvSpPr/>
          <p:nvPr/>
        </p:nvSpPr>
        <p:spPr>
          <a:xfrm>
            <a:off x="731520" y="2651760"/>
            <a:ext cx="685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2641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2.1</a:t>
            </a:r>
            <a:endParaRPr lang="en-US" sz="1400" dirty="0"/>
          </a:p>
        </p:txBody>
      </p:sp>
      <p:sp>
        <p:nvSpPr>
          <p:cNvPr id="16" name="Text 13"/>
          <p:cNvSpPr/>
          <p:nvPr/>
        </p:nvSpPr>
        <p:spPr>
          <a:xfrm>
            <a:off x="1325880" y="2624328"/>
            <a:ext cx="4581144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B24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Initial scoping</a:t>
            </a:r>
            <a:endParaRPr lang="en-US" sz="1600" dirty="0"/>
          </a:p>
        </p:txBody>
      </p:sp>
      <p:sp>
        <p:nvSpPr>
          <p:cNvPr id="17" name="Text 14"/>
          <p:cNvSpPr/>
          <p:nvPr/>
        </p:nvSpPr>
        <p:spPr>
          <a:xfrm>
            <a:off x="777240" y="3063240"/>
            <a:ext cx="5038344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Map AI systems across lifecycle &amp; value chain</a:t>
            </a:r>
            <a:endParaRPr lang="en-US" sz="1200" dirty="0"/>
          </a:p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Gather signals: audits, incident data, civil-society reports</a:t>
            </a:r>
            <a:endParaRPr lang="en-US" sz="1200" dirty="0"/>
          </a:p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Consider dual-use and reasonably foreseeable misuse</a:t>
            </a:r>
            <a:endParaRPr lang="en-US" sz="1200" dirty="0"/>
          </a:p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Escalate high-risk cases for deeper analysis</a:t>
            </a:r>
            <a:endParaRPr lang="en-US" sz="1200" dirty="0"/>
          </a:p>
        </p:txBody>
      </p:sp>
      <p:sp>
        <p:nvSpPr>
          <p:cNvPr id="18" name="Shape 15"/>
          <p:cNvSpPr/>
          <p:nvPr/>
        </p:nvSpPr>
        <p:spPr>
          <a:xfrm>
            <a:off x="6272784" y="2514600"/>
            <a:ext cx="5541264" cy="1828800"/>
          </a:xfrm>
          <a:prstGeom prst="rect">
            <a:avLst/>
          </a:prstGeom>
          <a:solidFill>
            <a:srgbClr val="FFFFFF"/>
          </a:solidFill>
          <a:ln w="9525">
            <a:solidFill>
              <a:srgbClr val="D1D5D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6"/>
          <p:cNvSpPr/>
          <p:nvPr/>
        </p:nvSpPr>
        <p:spPr>
          <a:xfrm>
            <a:off x="6272784" y="2514600"/>
            <a:ext cx="73152" cy="1828800"/>
          </a:xfrm>
          <a:prstGeom prst="rect">
            <a:avLst/>
          </a:prstGeom>
          <a:solidFill>
            <a:srgbClr val="0B244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0" name="Text 17"/>
          <p:cNvSpPr/>
          <p:nvPr/>
        </p:nvSpPr>
        <p:spPr>
          <a:xfrm>
            <a:off x="6501384" y="2651760"/>
            <a:ext cx="685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2641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2.2</a:t>
            </a:r>
            <a:endParaRPr lang="en-US" sz="1400" dirty="0"/>
          </a:p>
        </p:txBody>
      </p:sp>
      <p:sp>
        <p:nvSpPr>
          <p:cNvPr id="21" name="Text 18"/>
          <p:cNvSpPr/>
          <p:nvPr/>
        </p:nvSpPr>
        <p:spPr>
          <a:xfrm>
            <a:off x="7095744" y="2624328"/>
            <a:ext cx="4581144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B24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In-depth assessment</a:t>
            </a:r>
            <a:endParaRPr lang="en-US" sz="1600" dirty="0"/>
          </a:p>
        </p:txBody>
      </p:sp>
      <p:sp>
        <p:nvSpPr>
          <p:cNvPr id="22" name="Text 19"/>
          <p:cNvSpPr/>
          <p:nvPr/>
        </p:nvSpPr>
        <p:spPr>
          <a:xfrm>
            <a:off x="6547104" y="3063240"/>
            <a:ext cx="5038344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Review TEVV: test, evaluate, verify, validate</a:t>
            </a:r>
            <a:endParaRPr lang="en-US" sz="1200" dirty="0"/>
          </a:p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Examine data quality, privacy &amp; security at all levels</a:t>
            </a:r>
            <a:endParaRPr lang="en-US" sz="1200" dirty="0"/>
          </a:p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Engage workers, users &amp; affected communities</a:t>
            </a:r>
            <a:endParaRPr lang="en-US" sz="1200" dirty="0"/>
          </a:p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Check KYC &amp; end-use for high-risk deployment</a:t>
            </a:r>
            <a:endParaRPr lang="en-US" sz="1200" dirty="0"/>
          </a:p>
        </p:txBody>
      </p:sp>
      <p:sp>
        <p:nvSpPr>
          <p:cNvPr id="23" name="Shape 20"/>
          <p:cNvSpPr/>
          <p:nvPr/>
        </p:nvSpPr>
        <p:spPr>
          <a:xfrm>
            <a:off x="502920" y="4480560"/>
            <a:ext cx="5541264" cy="1828800"/>
          </a:xfrm>
          <a:prstGeom prst="rect">
            <a:avLst/>
          </a:prstGeom>
          <a:solidFill>
            <a:srgbClr val="FFFFFF"/>
          </a:solidFill>
          <a:ln w="9525">
            <a:solidFill>
              <a:srgbClr val="D1D5D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Shape 21"/>
          <p:cNvSpPr/>
          <p:nvPr/>
        </p:nvSpPr>
        <p:spPr>
          <a:xfrm>
            <a:off x="502920" y="4480560"/>
            <a:ext cx="73152" cy="1828800"/>
          </a:xfrm>
          <a:prstGeom prst="rect">
            <a:avLst/>
          </a:prstGeom>
          <a:solidFill>
            <a:srgbClr val="F2641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5" name="Text 22"/>
          <p:cNvSpPr/>
          <p:nvPr/>
        </p:nvSpPr>
        <p:spPr>
          <a:xfrm>
            <a:off x="731520" y="4617720"/>
            <a:ext cx="685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2641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2.3</a:t>
            </a:r>
            <a:endParaRPr lang="en-US" sz="1400" dirty="0"/>
          </a:p>
        </p:txBody>
      </p:sp>
      <p:sp>
        <p:nvSpPr>
          <p:cNvPr id="26" name="Text 23"/>
          <p:cNvSpPr/>
          <p:nvPr/>
        </p:nvSpPr>
        <p:spPr>
          <a:xfrm>
            <a:off x="1325880" y="4590288"/>
            <a:ext cx="4581144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B24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Assess involvement: cause · contribute · linked</a:t>
            </a:r>
            <a:endParaRPr lang="en-US" sz="1600" dirty="0"/>
          </a:p>
        </p:txBody>
      </p:sp>
      <p:sp>
        <p:nvSpPr>
          <p:cNvPr id="27" name="Text 24"/>
          <p:cNvSpPr/>
          <p:nvPr/>
        </p:nvSpPr>
        <p:spPr>
          <a:xfrm>
            <a:off x="777240" y="5029200"/>
            <a:ext cx="5038344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Cause: your own operations create the impact</a:t>
            </a:r>
            <a:endParaRPr lang="en-US" sz="1200" dirty="0"/>
          </a:p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Contribute: your activity substantially facilitates it</a:t>
            </a:r>
            <a:endParaRPr lang="en-US" sz="1200" dirty="0"/>
          </a:p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Directly linked: impact flows via a business relationship</a:t>
            </a:r>
            <a:endParaRPr lang="en-US" sz="1200" dirty="0"/>
          </a:p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Involvement can evolve — reassess regularly</a:t>
            </a:r>
            <a:endParaRPr lang="en-US" sz="1200" dirty="0"/>
          </a:p>
        </p:txBody>
      </p:sp>
      <p:sp>
        <p:nvSpPr>
          <p:cNvPr id="28" name="Shape 25"/>
          <p:cNvSpPr/>
          <p:nvPr/>
        </p:nvSpPr>
        <p:spPr>
          <a:xfrm>
            <a:off x="6272784" y="4480560"/>
            <a:ext cx="5541264" cy="1828800"/>
          </a:xfrm>
          <a:prstGeom prst="rect">
            <a:avLst/>
          </a:prstGeom>
          <a:solidFill>
            <a:srgbClr val="FFFFFF"/>
          </a:solidFill>
          <a:ln w="9525">
            <a:solidFill>
              <a:srgbClr val="D1D5D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9" name="Shape 26"/>
          <p:cNvSpPr/>
          <p:nvPr/>
        </p:nvSpPr>
        <p:spPr>
          <a:xfrm>
            <a:off x="6272784" y="4480560"/>
            <a:ext cx="73152" cy="1828800"/>
          </a:xfrm>
          <a:prstGeom prst="rect">
            <a:avLst/>
          </a:prstGeom>
          <a:solidFill>
            <a:srgbClr val="F6AE2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0" name="Text 27"/>
          <p:cNvSpPr/>
          <p:nvPr/>
        </p:nvSpPr>
        <p:spPr>
          <a:xfrm>
            <a:off x="6501384" y="4617720"/>
            <a:ext cx="685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2641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2.4</a:t>
            </a:r>
            <a:endParaRPr lang="en-US" sz="1400" dirty="0"/>
          </a:p>
        </p:txBody>
      </p:sp>
      <p:sp>
        <p:nvSpPr>
          <p:cNvPr id="31" name="Text 28"/>
          <p:cNvSpPr/>
          <p:nvPr/>
        </p:nvSpPr>
        <p:spPr>
          <a:xfrm>
            <a:off x="7095744" y="4590288"/>
            <a:ext cx="4581144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B24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Prioritise salient risks</a:t>
            </a:r>
            <a:endParaRPr lang="en-US" sz="1600" dirty="0"/>
          </a:p>
        </p:txBody>
      </p:sp>
      <p:sp>
        <p:nvSpPr>
          <p:cNvPr id="32" name="Text 29"/>
          <p:cNvSpPr/>
          <p:nvPr/>
        </p:nvSpPr>
        <p:spPr>
          <a:xfrm>
            <a:off x="6547104" y="5029200"/>
            <a:ext cx="5038344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Severity = scale × scope × irremediability</a:t>
            </a:r>
            <a:endParaRPr lang="en-US" sz="1200" dirty="0"/>
          </a:p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Weigh likelihood alongside severity</a:t>
            </a:r>
            <a:endParaRPr lang="en-US" sz="1200" dirty="0"/>
          </a:p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 transparent about the prioritisation rationale</a:t>
            </a:r>
            <a:endParaRPr lang="en-US" sz="1200" dirty="0"/>
          </a:p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Return to less severe risks once salient ones are handled</a:t>
            </a:r>
            <a:endParaRPr lang="en-US" sz="1200" dirty="0"/>
          </a:p>
        </p:txBody>
      </p:sp>
      <p:sp>
        <p:nvSpPr>
          <p:cNvPr id="33" name="Shape 30"/>
          <p:cNvSpPr/>
          <p:nvPr/>
        </p:nvSpPr>
        <p:spPr>
          <a:xfrm>
            <a:off x="502920" y="6510528"/>
            <a:ext cx="11185855" cy="0"/>
          </a:xfrm>
          <a:prstGeom prst="line">
            <a:avLst/>
          </a:prstGeom>
          <a:noFill/>
          <a:ln w="9525">
            <a:solidFill>
              <a:srgbClr val="D1D5D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4" name="Text 31"/>
          <p:cNvSpPr/>
          <p:nvPr/>
        </p:nvSpPr>
        <p:spPr>
          <a:xfrm>
            <a:off x="502920" y="6565392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OECD Due Diligence Guidance for Responsible AI  ·  2026</a:t>
            </a:r>
            <a:endParaRPr lang="en-US" sz="900" dirty="0"/>
          </a:p>
        </p:txBody>
      </p:sp>
      <p:sp>
        <p:nvSpPr>
          <p:cNvPr id="35" name="Text 32"/>
          <p:cNvSpPr/>
          <p:nvPr/>
        </p:nvSpPr>
        <p:spPr>
          <a:xfrm>
            <a:off x="7818120" y="6565392"/>
            <a:ext cx="3200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 2 — Identify &amp; assess</a:t>
            </a:r>
            <a:endParaRPr lang="en-US" sz="900" dirty="0"/>
          </a:p>
        </p:txBody>
      </p:sp>
      <p:sp>
        <p:nvSpPr>
          <p:cNvPr id="36" name="Text 33"/>
          <p:cNvSpPr/>
          <p:nvPr/>
        </p:nvSpPr>
        <p:spPr>
          <a:xfrm>
            <a:off x="11414455" y="6565392"/>
            <a:ext cx="274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1C729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502920" y="292608"/>
            <a:ext cx="5486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 3 OF 6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02920" y="530352"/>
            <a:ext cx="941832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0B24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Cease, prevent &amp; mitigate adverse impacts</a:t>
            </a:r>
            <a:endParaRPr lang="en-US" sz="2400" dirty="0"/>
          </a:p>
        </p:txBody>
      </p:sp>
      <p:sp>
        <p:nvSpPr>
          <p:cNvPr id="5" name="Shape 3"/>
          <p:cNvSpPr/>
          <p:nvPr/>
        </p:nvSpPr>
        <p:spPr>
          <a:xfrm>
            <a:off x="502920" y="1417320"/>
            <a:ext cx="822960" cy="54864"/>
          </a:xfrm>
          <a:prstGeom prst="rect">
            <a:avLst/>
          </a:prstGeom>
          <a:solidFill>
            <a:srgbClr val="F2641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10774375" y="365760"/>
            <a:ext cx="914400" cy="914400"/>
          </a:xfrm>
          <a:prstGeom prst="ellipse">
            <a:avLst/>
          </a:prstGeom>
          <a:solidFill>
            <a:srgbClr val="0B244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10774375" y="365760"/>
            <a:ext cx="914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4200" dirty="0"/>
          </a:p>
        </p:txBody>
      </p:sp>
      <p:sp>
        <p:nvSpPr>
          <p:cNvPr id="8" name="Shape 6"/>
          <p:cNvSpPr/>
          <p:nvPr/>
        </p:nvSpPr>
        <p:spPr>
          <a:xfrm>
            <a:off x="11483035" y="1001268"/>
            <a:ext cx="411480" cy="411480"/>
          </a:xfrm>
          <a:prstGeom prst="ellipse">
            <a:avLst/>
          </a:prstGeom>
          <a:solidFill>
            <a:srgbClr val="F26419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3561" y="1091794"/>
            <a:ext cx="230429" cy="230429"/>
          </a:xfrm>
          <a:prstGeom prst="rect">
            <a:avLst/>
          </a:prstGeom>
        </p:spPr>
      </p:pic>
      <p:sp>
        <p:nvSpPr>
          <p:cNvPr id="10" name="Shape 7"/>
          <p:cNvSpPr/>
          <p:nvPr/>
        </p:nvSpPr>
        <p:spPr>
          <a:xfrm>
            <a:off x="502920" y="1645920"/>
            <a:ext cx="11185855" cy="640080"/>
          </a:xfrm>
          <a:prstGeom prst="rect">
            <a:avLst/>
          </a:prstGeom>
          <a:solidFill>
            <a:srgbClr val="F3F6F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502920" y="1645920"/>
            <a:ext cx="73152" cy="640080"/>
          </a:xfrm>
          <a:prstGeom prst="rect">
            <a:avLst/>
          </a:prstGeom>
          <a:solidFill>
            <a:srgbClr val="F2641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731520" y="1645920"/>
            <a:ext cx="10911535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19376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Act on what you find. Response must be proportionate to involvement, severity and capacity.</a:t>
            </a:r>
            <a:endParaRPr lang="en-US" sz="1400" dirty="0"/>
          </a:p>
        </p:txBody>
      </p:sp>
      <p:sp>
        <p:nvSpPr>
          <p:cNvPr id="13" name="Shape 10"/>
          <p:cNvSpPr/>
          <p:nvPr/>
        </p:nvSpPr>
        <p:spPr>
          <a:xfrm>
            <a:off x="502920" y="2514600"/>
            <a:ext cx="5541264" cy="1828800"/>
          </a:xfrm>
          <a:prstGeom prst="rect">
            <a:avLst/>
          </a:prstGeom>
          <a:solidFill>
            <a:srgbClr val="FFFFFF"/>
          </a:solidFill>
          <a:ln w="9525">
            <a:solidFill>
              <a:srgbClr val="D1D5D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1"/>
          <p:cNvSpPr/>
          <p:nvPr/>
        </p:nvSpPr>
        <p:spPr>
          <a:xfrm>
            <a:off x="502920" y="2514600"/>
            <a:ext cx="73152" cy="1828800"/>
          </a:xfrm>
          <a:prstGeom prst="rect">
            <a:avLst/>
          </a:prstGeom>
          <a:solidFill>
            <a:srgbClr val="1C729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12"/>
          <p:cNvSpPr/>
          <p:nvPr/>
        </p:nvSpPr>
        <p:spPr>
          <a:xfrm>
            <a:off x="731520" y="2651760"/>
            <a:ext cx="685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2641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3.1</a:t>
            </a:r>
            <a:endParaRPr lang="en-US" sz="1400" dirty="0"/>
          </a:p>
        </p:txBody>
      </p:sp>
      <p:sp>
        <p:nvSpPr>
          <p:cNvPr id="16" name="Text 13"/>
          <p:cNvSpPr/>
          <p:nvPr/>
        </p:nvSpPr>
        <p:spPr>
          <a:xfrm>
            <a:off x="1325880" y="2624328"/>
            <a:ext cx="4581144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B24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Risks you cause or contribute to</a:t>
            </a:r>
            <a:endParaRPr lang="en-US" sz="1600" dirty="0"/>
          </a:p>
        </p:txBody>
      </p:sp>
      <p:sp>
        <p:nvSpPr>
          <p:cNvPr id="17" name="Text 14"/>
          <p:cNvSpPr/>
          <p:nvPr/>
        </p:nvSpPr>
        <p:spPr>
          <a:xfrm>
            <a:off x="777240" y="3063240"/>
            <a:ext cx="5038344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Stop the activity or contribution</a:t>
            </a:r>
            <a:endParaRPr lang="en-US" sz="1200" dirty="0"/>
          </a:p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Strengthen management systems &amp; safeguards</a:t>
            </a:r>
            <a:endParaRPr lang="en-US" sz="1200" dirty="0"/>
          </a:p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Update policies with stakeholder input</a:t>
            </a:r>
            <a:endParaRPr lang="en-US" sz="1200" dirty="0"/>
          </a:p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Build a roadmap where immediate cessation isn't feasible</a:t>
            </a:r>
            <a:endParaRPr lang="en-US" sz="1200" dirty="0"/>
          </a:p>
        </p:txBody>
      </p:sp>
      <p:sp>
        <p:nvSpPr>
          <p:cNvPr id="18" name="Shape 15"/>
          <p:cNvSpPr/>
          <p:nvPr/>
        </p:nvSpPr>
        <p:spPr>
          <a:xfrm>
            <a:off x="6272784" y="2514600"/>
            <a:ext cx="5541264" cy="1828800"/>
          </a:xfrm>
          <a:prstGeom prst="rect">
            <a:avLst/>
          </a:prstGeom>
          <a:solidFill>
            <a:srgbClr val="FFFFFF"/>
          </a:solidFill>
          <a:ln w="9525">
            <a:solidFill>
              <a:srgbClr val="D1D5D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6"/>
          <p:cNvSpPr/>
          <p:nvPr/>
        </p:nvSpPr>
        <p:spPr>
          <a:xfrm>
            <a:off x="6272784" y="2514600"/>
            <a:ext cx="73152" cy="1828800"/>
          </a:xfrm>
          <a:prstGeom prst="rect">
            <a:avLst/>
          </a:prstGeom>
          <a:solidFill>
            <a:srgbClr val="0B244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0" name="Text 17"/>
          <p:cNvSpPr/>
          <p:nvPr/>
        </p:nvSpPr>
        <p:spPr>
          <a:xfrm>
            <a:off x="6501384" y="2651760"/>
            <a:ext cx="685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2641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3.1 (</a:t>
            </a:r>
            <a:r>
              <a:rPr lang="en-US" sz="1400" b="1" dirty="0" err="1">
                <a:solidFill>
                  <a:srgbClr val="F2641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cont</a:t>
            </a:r>
            <a:r>
              <a:rPr lang="en-US" sz="1400" b="1" dirty="0">
                <a:solidFill>
                  <a:srgbClr val="F2641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)</a:t>
            </a:r>
            <a:endParaRPr lang="en-US" sz="1400" dirty="0"/>
          </a:p>
        </p:txBody>
      </p:sp>
      <p:sp>
        <p:nvSpPr>
          <p:cNvPr id="21" name="Text 18"/>
          <p:cNvSpPr/>
          <p:nvPr/>
        </p:nvSpPr>
        <p:spPr>
          <a:xfrm>
            <a:off x="7095744" y="2624328"/>
            <a:ext cx="4581144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B24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Responsible sourcing, training &amp; deployment</a:t>
            </a:r>
            <a:endParaRPr lang="en-US" sz="1600" dirty="0"/>
          </a:p>
        </p:txBody>
      </p:sp>
      <p:sp>
        <p:nvSpPr>
          <p:cNvPr id="22" name="Text 19"/>
          <p:cNvSpPr/>
          <p:nvPr/>
        </p:nvSpPr>
        <p:spPr>
          <a:xfrm>
            <a:off x="6547104" y="3063240"/>
            <a:ext cx="5038344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 quality, privacy-preserving techniques</a:t>
            </a:r>
            <a:endParaRPr lang="en-US" sz="1200" dirty="0"/>
          </a:p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Transparency, explainability, traceability</a:t>
            </a:r>
            <a:endParaRPr lang="en-US" sz="1200" dirty="0"/>
          </a:p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Security, robustness, red-teaming</a:t>
            </a:r>
            <a:endParaRPr lang="en-US" sz="1200" dirty="0"/>
          </a:p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Gradual deployment &amp; clear response plans</a:t>
            </a:r>
            <a:endParaRPr lang="en-US" sz="1200" dirty="0"/>
          </a:p>
        </p:txBody>
      </p:sp>
      <p:sp>
        <p:nvSpPr>
          <p:cNvPr id="23" name="Shape 20"/>
          <p:cNvSpPr/>
          <p:nvPr/>
        </p:nvSpPr>
        <p:spPr>
          <a:xfrm>
            <a:off x="502920" y="4480560"/>
            <a:ext cx="5541264" cy="1828800"/>
          </a:xfrm>
          <a:prstGeom prst="rect">
            <a:avLst/>
          </a:prstGeom>
          <a:solidFill>
            <a:srgbClr val="FFFFFF"/>
          </a:solidFill>
          <a:ln w="9525">
            <a:solidFill>
              <a:srgbClr val="D1D5D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Shape 21"/>
          <p:cNvSpPr/>
          <p:nvPr/>
        </p:nvSpPr>
        <p:spPr>
          <a:xfrm>
            <a:off x="502920" y="4480560"/>
            <a:ext cx="73152" cy="1828800"/>
          </a:xfrm>
          <a:prstGeom prst="rect">
            <a:avLst/>
          </a:prstGeom>
          <a:solidFill>
            <a:srgbClr val="F2641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5" name="Text 22"/>
          <p:cNvSpPr/>
          <p:nvPr/>
        </p:nvSpPr>
        <p:spPr>
          <a:xfrm>
            <a:off x="731520" y="4617720"/>
            <a:ext cx="685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2641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3.2</a:t>
            </a:r>
            <a:endParaRPr lang="en-US" sz="1400" dirty="0"/>
          </a:p>
        </p:txBody>
      </p:sp>
      <p:sp>
        <p:nvSpPr>
          <p:cNvPr id="26" name="Text 23"/>
          <p:cNvSpPr/>
          <p:nvPr/>
        </p:nvSpPr>
        <p:spPr>
          <a:xfrm>
            <a:off x="1325880" y="4590288"/>
            <a:ext cx="4581144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B24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Risks directly linked via business relationships</a:t>
            </a:r>
            <a:endParaRPr lang="en-US" sz="1600" dirty="0"/>
          </a:p>
        </p:txBody>
      </p:sp>
      <p:sp>
        <p:nvSpPr>
          <p:cNvPr id="27" name="Text 24"/>
          <p:cNvSpPr/>
          <p:nvPr/>
        </p:nvSpPr>
        <p:spPr>
          <a:xfrm>
            <a:off x="777240" y="5029200"/>
            <a:ext cx="5038344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 and, where needed, build leverage</a:t>
            </a:r>
            <a:endParaRPr lang="en-US" sz="1200" dirty="0"/>
          </a:p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Embed expectations in contracts &amp; incentives</a:t>
            </a:r>
            <a:endParaRPr lang="en-US" sz="1200" dirty="0"/>
          </a:p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Collaborate with peers in line with competition law</a:t>
            </a:r>
            <a:endParaRPr lang="en-US" sz="1200" dirty="0"/>
          </a:p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Disengage responsibly only as a last resort</a:t>
            </a:r>
            <a:endParaRPr lang="en-US" sz="1200" dirty="0"/>
          </a:p>
        </p:txBody>
      </p:sp>
      <p:sp>
        <p:nvSpPr>
          <p:cNvPr id="28" name="Shape 25"/>
          <p:cNvSpPr/>
          <p:nvPr/>
        </p:nvSpPr>
        <p:spPr>
          <a:xfrm>
            <a:off x="6272784" y="4480560"/>
            <a:ext cx="5541264" cy="1828800"/>
          </a:xfrm>
          <a:prstGeom prst="rect">
            <a:avLst/>
          </a:prstGeom>
          <a:solidFill>
            <a:srgbClr val="FFFFFF"/>
          </a:solidFill>
          <a:ln w="9525">
            <a:solidFill>
              <a:srgbClr val="D1D5D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9" name="Shape 26"/>
          <p:cNvSpPr/>
          <p:nvPr/>
        </p:nvSpPr>
        <p:spPr>
          <a:xfrm>
            <a:off x="6272784" y="4480560"/>
            <a:ext cx="73152" cy="1828800"/>
          </a:xfrm>
          <a:prstGeom prst="rect">
            <a:avLst/>
          </a:prstGeom>
          <a:solidFill>
            <a:srgbClr val="F6AE2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0" name="Text 27"/>
          <p:cNvSpPr/>
          <p:nvPr/>
        </p:nvSpPr>
        <p:spPr>
          <a:xfrm>
            <a:off x="6501384" y="4617720"/>
            <a:ext cx="685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400" dirty="0"/>
          </a:p>
        </p:txBody>
      </p:sp>
      <p:sp>
        <p:nvSpPr>
          <p:cNvPr id="31" name="Text 28"/>
          <p:cNvSpPr/>
          <p:nvPr/>
        </p:nvSpPr>
        <p:spPr>
          <a:xfrm>
            <a:off x="7095744" y="4590288"/>
            <a:ext cx="4581144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B24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Practical guardrails</a:t>
            </a:r>
            <a:endParaRPr lang="en-US" sz="1600" dirty="0"/>
          </a:p>
        </p:txBody>
      </p:sp>
      <p:sp>
        <p:nvSpPr>
          <p:cNvPr id="32" name="Text 29"/>
          <p:cNvSpPr/>
          <p:nvPr/>
        </p:nvSpPr>
        <p:spPr>
          <a:xfrm>
            <a:off x="6547104" y="5029200"/>
            <a:ext cx="5038344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User-based restrictions, rate &amp; capability limits</a:t>
            </a:r>
            <a:endParaRPr lang="en-US" sz="1200" dirty="0"/>
          </a:p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Content authentication &amp; provenance mechanisms</a:t>
            </a:r>
            <a:endParaRPr lang="en-US" sz="1200" dirty="0"/>
          </a:p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Temporary or permanent suspension protocols</a:t>
            </a:r>
            <a:endParaRPr lang="en-US" sz="1200" dirty="0"/>
          </a:p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Feedback &amp; appeal channels for end users</a:t>
            </a:r>
            <a:endParaRPr lang="en-US" sz="1200" dirty="0"/>
          </a:p>
        </p:txBody>
      </p:sp>
      <p:sp>
        <p:nvSpPr>
          <p:cNvPr id="33" name="Shape 30"/>
          <p:cNvSpPr/>
          <p:nvPr/>
        </p:nvSpPr>
        <p:spPr>
          <a:xfrm>
            <a:off x="502920" y="6510528"/>
            <a:ext cx="11185855" cy="0"/>
          </a:xfrm>
          <a:prstGeom prst="line">
            <a:avLst/>
          </a:prstGeom>
          <a:noFill/>
          <a:ln w="9525">
            <a:solidFill>
              <a:srgbClr val="D1D5D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4" name="Text 31"/>
          <p:cNvSpPr/>
          <p:nvPr/>
        </p:nvSpPr>
        <p:spPr>
          <a:xfrm>
            <a:off x="502920" y="6565392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OECD Due Diligence Guidance for Responsible AI  ·  2026</a:t>
            </a:r>
            <a:endParaRPr lang="en-US" sz="900" dirty="0"/>
          </a:p>
        </p:txBody>
      </p:sp>
      <p:sp>
        <p:nvSpPr>
          <p:cNvPr id="35" name="Text 32"/>
          <p:cNvSpPr/>
          <p:nvPr/>
        </p:nvSpPr>
        <p:spPr>
          <a:xfrm>
            <a:off x="7818120" y="6565392"/>
            <a:ext cx="3200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 3 — Cease &amp; prevent</a:t>
            </a:r>
            <a:endParaRPr lang="en-US" sz="900" dirty="0"/>
          </a:p>
        </p:txBody>
      </p:sp>
      <p:sp>
        <p:nvSpPr>
          <p:cNvPr id="36" name="Text 33"/>
          <p:cNvSpPr/>
          <p:nvPr/>
        </p:nvSpPr>
        <p:spPr>
          <a:xfrm>
            <a:off x="11414455" y="6565392"/>
            <a:ext cx="274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1C729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274320" y="358869"/>
            <a:ext cx="91440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CLOSING THE LOOP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274320" y="633189"/>
            <a:ext cx="111556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0B24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Steps 4 · 5 · 6 — track, communicate, remedy</a:t>
            </a:r>
            <a:endParaRPr lang="en-US" sz="3000" dirty="0"/>
          </a:p>
        </p:txBody>
      </p:sp>
      <p:sp>
        <p:nvSpPr>
          <p:cNvPr id="5" name="Shape 3"/>
          <p:cNvSpPr/>
          <p:nvPr/>
        </p:nvSpPr>
        <p:spPr>
          <a:xfrm>
            <a:off x="274320" y="1364709"/>
            <a:ext cx="822960" cy="54864"/>
          </a:xfrm>
          <a:prstGeom prst="rect">
            <a:avLst/>
          </a:prstGeom>
          <a:solidFill>
            <a:srgbClr val="F2641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274320" y="1757901"/>
            <a:ext cx="3730752" cy="4526280"/>
          </a:xfrm>
          <a:prstGeom prst="rect">
            <a:avLst/>
          </a:prstGeom>
          <a:solidFill>
            <a:srgbClr val="FFFFFF"/>
          </a:solidFill>
          <a:ln w="9525">
            <a:solidFill>
              <a:srgbClr val="D1D5DB"/>
            </a:solidFill>
            <a:prstDash val="solid"/>
          </a:ln>
          <a:effectLst>
            <a:outerShdw blurRad="127000" dist="2540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274320" y="1757901"/>
            <a:ext cx="3730752" cy="868680"/>
          </a:xfrm>
          <a:prstGeom prst="rect">
            <a:avLst/>
          </a:prstGeom>
          <a:solidFill>
            <a:srgbClr val="1C729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548640" y="1895061"/>
            <a:ext cx="263347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5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 4</a:t>
            </a:r>
            <a:endParaRPr lang="en-US" sz="1000" dirty="0"/>
          </a:p>
        </p:txBody>
      </p:sp>
      <p:sp>
        <p:nvSpPr>
          <p:cNvPr id="9" name="Text 7"/>
          <p:cNvSpPr/>
          <p:nvPr/>
        </p:nvSpPr>
        <p:spPr>
          <a:xfrm>
            <a:off x="548640" y="2169381"/>
            <a:ext cx="2633472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Track</a:t>
            </a:r>
            <a:endParaRPr lang="en-US" sz="2200" dirty="0"/>
          </a:p>
        </p:txBody>
      </p:sp>
      <p:sp>
        <p:nvSpPr>
          <p:cNvPr id="10" name="Shape 8"/>
          <p:cNvSpPr/>
          <p:nvPr/>
        </p:nvSpPr>
        <p:spPr>
          <a:xfrm>
            <a:off x="3136392" y="1940781"/>
            <a:ext cx="502920" cy="502920"/>
          </a:xfrm>
          <a:prstGeom prst="ellipse">
            <a:avLst/>
          </a:prstGeom>
          <a:solidFill>
            <a:srgbClr val="FFFFFF">
              <a:alpha val="25000"/>
            </a:srgbClr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1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264" y="2050509"/>
            <a:ext cx="274320" cy="274320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548640" y="2763741"/>
            <a:ext cx="3182112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i="1" dirty="0">
                <a:solidFill>
                  <a:srgbClr val="19376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Monitor implementation and effectiveness.</a:t>
            </a:r>
            <a:endParaRPr lang="en-US" sz="1300" dirty="0"/>
          </a:p>
        </p:txBody>
      </p:sp>
      <p:sp>
        <p:nvSpPr>
          <p:cNvPr id="13" name="Shape 10"/>
          <p:cNvSpPr/>
          <p:nvPr/>
        </p:nvSpPr>
        <p:spPr>
          <a:xfrm>
            <a:off x="548640" y="3449541"/>
            <a:ext cx="3182112" cy="0"/>
          </a:xfrm>
          <a:prstGeom prst="line">
            <a:avLst/>
          </a:prstGeom>
          <a:noFill/>
          <a:ln w="9525">
            <a:solidFill>
              <a:srgbClr val="D1D5D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548640" y="3540981"/>
            <a:ext cx="3227832" cy="2606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Record performance over the AI lifecycle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Share incident learnings with stakeholders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Run periodic internal or third-party reviews</a:t>
            </a:r>
            <a:endParaRPr lang="en-US" sz="1200" dirty="0"/>
          </a:p>
        </p:txBody>
      </p:sp>
      <p:sp>
        <p:nvSpPr>
          <p:cNvPr id="15" name="Shape 12"/>
          <p:cNvSpPr/>
          <p:nvPr/>
        </p:nvSpPr>
        <p:spPr>
          <a:xfrm>
            <a:off x="4224528" y="1757901"/>
            <a:ext cx="3730752" cy="4526280"/>
          </a:xfrm>
          <a:prstGeom prst="rect">
            <a:avLst/>
          </a:prstGeom>
          <a:solidFill>
            <a:srgbClr val="FFFFFF"/>
          </a:solidFill>
          <a:ln w="9525">
            <a:solidFill>
              <a:srgbClr val="D1D5DB"/>
            </a:solidFill>
            <a:prstDash val="solid"/>
          </a:ln>
          <a:effectLst>
            <a:outerShdw blurRad="127000" dist="2540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6" name="Shape 13"/>
          <p:cNvSpPr/>
          <p:nvPr/>
        </p:nvSpPr>
        <p:spPr>
          <a:xfrm>
            <a:off x="4224528" y="1757901"/>
            <a:ext cx="3730752" cy="868680"/>
          </a:xfrm>
          <a:prstGeom prst="rect">
            <a:avLst/>
          </a:prstGeom>
          <a:solidFill>
            <a:srgbClr val="0B244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4498848" y="1895061"/>
            <a:ext cx="263347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5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 5</a:t>
            </a:r>
            <a:endParaRPr lang="en-US" sz="1000" dirty="0"/>
          </a:p>
        </p:txBody>
      </p:sp>
      <p:sp>
        <p:nvSpPr>
          <p:cNvPr id="18" name="Text 15"/>
          <p:cNvSpPr/>
          <p:nvPr/>
        </p:nvSpPr>
        <p:spPr>
          <a:xfrm>
            <a:off x="4498848" y="2169381"/>
            <a:ext cx="2633472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Communicate</a:t>
            </a:r>
            <a:endParaRPr lang="en-US" sz="2200" dirty="0"/>
          </a:p>
        </p:txBody>
      </p:sp>
      <p:sp>
        <p:nvSpPr>
          <p:cNvPr id="19" name="Shape 16"/>
          <p:cNvSpPr/>
          <p:nvPr/>
        </p:nvSpPr>
        <p:spPr>
          <a:xfrm>
            <a:off x="7086600" y="1940781"/>
            <a:ext cx="502920" cy="502920"/>
          </a:xfrm>
          <a:prstGeom prst="ellipse">
            <a:avLst/>
          </a:prstGeom>
          <a:solidFill>
            <a:srgbClr val="FFFFFF">
              <a:alpha val="25000"/>
            </a:srgbClr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5472" y="2050509"/>
            <a:ext cx="274320" cy="274320"/>
          </a:xfrm>
          <a:prstGeom prst="rect">
            <a:avLst/>
          </a:prstGeom>
        </p:spPr>
      </p:pic>
      <p:sp>
        <p:nvSpPr>
          <p:cNvPr id="21" name="Text 17"/>
          <p:cNvSpPr/>
          <p:nvPr/>
        </p:nvSpPr>
        <p:spPr>
          <a:xfrm>
            <a:off x="4498848" y="2763741"/>
            <a:ext cx="3182112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i="1" dirty="0">
                <a:solidFill>
                  <a:srgbClr val="19376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Report externally on what you are doing.</a:t>
            </a:r>
            <a:endParaRPr lang="en-US" sz="1300" dirty="0"/>
          </a:p>
        </p:txBody>
      </p:sp>
      <p:sp>
        <p:nvSpPr>
          <p:cNvPr id="22" name="Shape 18"/>
          <p:cNvSpPr/>
          <p:nvPr/>
        </p:nvSpPr>
        <p:spPr>
          <a:xfrm>
            <a:off x="4498848" y="3449541"/>
            <a:ext cx="3182112" cy="0"/>
          </a:xfrm>
          <a:prstGeom prst="line">
            <a:avLst/>
          </a:prstGeom>
          <a:noFill/>
          <a:ln w="9525">
            <a:solidFill>
              <a:srgbClr val="D1D5D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19"/>
          <p:cNvSpPr/>
          <p:nvPr/>
        </p:nvSpPr>
        <p:spPr>
          <a:xfrm>
            <a:off x="4498848" y="3540981"/>
            <a:ext cx="3227832" cy="2606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Publish policies, processes and outcomes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Explain prioritisation and stakeholder engagement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Disclose capabilities, limits and appropriate uses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Tailor information to different audiences</a:t>
            </a:r>
            <a:endParaRPr lang="en-US" sz="1200" dirty="0"/>
          </a:p>
        </p:txBody>
      </p:sp>
      <p:sp>
        <p:nvSpPr>
          <p:cNvPr id="24" name="Shape 20"/>
          <p:cNvSpPr/>
          <p:nvPr/>
        </p:nvSpPr>
        <p:spPr>
          <a:xfrm>
            <a:off x="8174736" y="1757901"/>
            <a:ext cx="3730752" cy="4526280"/>
          </a:xfrm>
          <a:prstGeom prst="rect">
            <a:avLst/>
          </a:prstGeom>
          <a:solidFill>
            <a:srgbClr val="FFFFFF"/>
          </a:solidFill>
          <a:ln w="9525">
            <a:solidFill>
              <a:srgbClr val="D1D5DB"/>
            </a:solidFill>
            <a:prstDash val="solid"/>
          </a:ln>
          <a:effectLst>
            <a:outerShdw blurRad="127000" dist="2540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5" name="Shape 21"/>
          <p:cNvSpPr/>
          <p:nvPr/>
        </p:nvSpPr>
        <p:spPr>
          <a:xfrm>
            <a:off x="8174736" y="1757901"/>
            <a:ext cx="3730752" cy="868680"/>
          </a:xfrm>
          <a:prstGeom prst="rect">
            <a:avLst/>
          </a:prstGeom>
          <a:solidFill>
            <a:srgbClr val="F2641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6" name="Text 22"/>
          <p:cNvSpPr/>
          <p:nvPr/>
        </p:nvSpPr>
        <p:spPr>
          <a:xfrm>
            <a:off x="8449056" y="1895061"/>
            <a:ext cx="263347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5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 6</a:t>
            </a:r>
            <a:endParaRPr lang="en-US" sz="1000" dirty="0"/>
          </a:p>
        </p:txBody>
      </p:sp>
      <p:sp>
        <p:nvSpPr>
          <p:cNvPr id="27" name="Text 23"/>
          <p:cNvSpPr/>
          <p:nvPr/>
        </p:nvSpPr>
        <p:spPr>
          <a:xfrm>
            <a:off x="8449056" y="2169381"/>
            <a:ext cx="2633472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Remedy</a:t>
            </a:r>
            <a:endParaRPr lang="en-US" sz="2200" dirty="0"/>
          </a:p>
        </p:txBody>
      </p:sp>
      <p:sp>
        <p:nvSpPr>
          <p:cNvPr id="28" name="Shape 24"/>
          <p:cNvSpPr/>
          <p:nvPr/>
        </p:nvSpPr>
        <p:spPr>
          <a:xfrm>
            <a:off x="11036808" y="1940781"/>
            <a:ext cx="502920" cy="502920"/>
          </a:xfrm>
          <a:prstGeom prst="ellipse">
            <a:avLst/>
          </a:prstGeom>
          <a:solidFill>
            <a:srgbClr val="FFFFFF">
              <a:alpha val="25000"/>
            </a:srgbClr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5680" y="2050509"/>
            <a:ext cx="274320" cy="274320"/>
          </a:xfrm>
          <a:prstGeom prst="rect">
            <a:avLst/>
          </a:prstGeom>
        </p:spPr>
      </p:pic>
      <p:sp>
        <p:nvSpPr>
          <p:cNvPr id="30" name="Text 25"/>
          <p:cNvSpPr/>
          <p:nvPr/>
        </p:nvSpPr>
        <p:spPr>
          <a:xfrm>
            <a:off x="8449056" y="2763741"/>
            <a:ext cx="3182112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i="1" dirty="0">
                <a:solidFill>
                  <a:srgbClr val="19376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Provide for or cooperate in remedy.</a:t>
            </a:r>
            <a:endParaRPr lang="en-US" sz="1300" dirty="0"/>
          </a:p>
        </p:txBody>
      </p:sp>
      <p:sp>
        <p:nvSpPr>
          <p:cNvPr id="31" name="Shape 26"/>
          <p:cNvSpPr/>
          <p:nvPr/>
        </p:nvSpPr>
        <p:spPr>
          <a:xfrm>
            <a:off x="8449056" y="3449541"/>
            <a:ext cx="3182112" cy="0"/>
          </a:xfrm>
          <a:prstGeom prst="line">
            <a:avLst/>
          </a:prstGeom>
          <a:noFill/>
          <a:ln w="9525">
            <a:solidFill>
              <a:srgbClr val="D1D5D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2" name="Text 27"/>
          <p:cNvSpPr/>
          <p:nvPr/>
        </p:nvSpPr>
        <p:spPr>
          <a:xfrm>
            <a:off x="8449056" y="3540981"/>
            <a:ext cx="3227832" cy="2606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Restitution, compensation, rehabilitation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Satisfaction and guarantees of non-repetition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Direct, judicial, state-based &amp; non-state mechanisms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 leverage for linked impacts via partners</a:t>
            </a:r>
            <a:endParaRPr lang="en-US" sz="1200" dirty="0"/>
          </a:p>
        </p:txBody>
      </p:sp>
      <p:sp>
        <p:nvSpPr>
          <p:cNvPr id="33" name="Shape 28"/>
          <p:cNvSpPr/>
          <p:nvPr/>
        </p:nvSpPr>
        <p:spPr>
          <a:xfrm>
            <a:off x="502920" y="6510528"/>
            <a:ext cx="11185855" cy="0"/>
          </a:xfrm>
          <a:prstGeom prst="line">
            <a:avLst/>
          </a:prstGeom>
          <a:noFill/>
          <a:ln w="9525">
            <a:solidFill>
              <a:srgbClr val="D1D5D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4" name="Text 29"/>
          <p:cNvSpPr/>
          <p:nvPr/>
        </p:nvSpPr>
        <p:spPr>
          <a:xfrm>
            <a:off x="502920" y="6565392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OECD Due Diligence Guidance for Responsible AI  ·  2026</a:t>
            </a:r>
            <a:endParaRPr lang="en-US" sz="900" dirty="0"/>
          </a:p>
        </p:txBody>
      </p:sp>
      <p:sp>
        <p:nvSpPr>
          <p:cNvPr id="35" name="Text 30"/>
          <p:cNvSpPr/>
          <p:nvPr/>
        </p:nvSpPr>
        <p:spPr>
          <a:xfrm>
            <a:off x="7818120" y="6565392"/>
            <a:ext cx="3200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Steps 4 – 6</a:t>
            </a:r>
            <a:endParaRPr lang="en-US" sz="900" dirty="0"/>
          </a:p>
        </p:txBody>
      </p:sp>
      <p:sp>
        <p:nvSpPr>
          <p:cNvPr id="36" name="Text 31"/>
          <p:cNvSpPr/>
          <p:nvPr/>
        </p:nvSpPr>
        <p:spPr>
          <a:xfrm>
            <a:off x="11414455" y="6565392"/>
            <a:ext cx="274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E97D0C-72A1-E5D1-EEBB-2545DBB55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F968CBA4-DB1B-1908-F760-08001F735D0A}"/>
              </a:ext>
            </a:extLst>
          </p:cNvPr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1C729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849B9731-78AD-8410-F321-A95F6DFB85BD}"/>
              </a:ext>
            </a:extLst>
          </p:cNvPr>
          <p:cNvSpPr/>
          <p:nvPr/>
        </p:nvSpPr>
        <p:spPr>
          <a:xfrm>
            <a:off x="502920" y="292608"/>
            <a:ext cx="91440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Role of investors in AI value chains </a:t>
            </a:r>
            <a:endParaRPr lang="en-US" sz="1100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6D0DBF41-601E-0AA9-BCD3-87CE642D7E2A}"/>
              </a:ext>
            </a:extLst>
          </p:cNvPr>
          <p:cNvSpPr/>
          <p:nvPr/>
        </p:nvSpPr>
        <p:spPr>
          <a:xfrm>
            <a:off x="502920" y="566928"/>
            <a:ext cx="111556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0B2447"/>
                </a:solidFill>
                <a:latin typeface="Georgia" pitchFamily="34" charset="0"/>
              </a:rPr>
              <a:t>How can investors implement the Guidance </a:t>
            </a:r>
            <a:endParaRPr lang="en-US" sz="3000" dirty="0"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949B3429-2991-59F1-0914-70363F7BA6F1}"/>
              </a:ext>
            </a:extLst>
          </p:cNvPr>
          <p:cNvSpPr/>
          <p:nvPr/>
        </p:nvSpPr>
        <p:spPr>
          <a:xfrm>
            <a:off x="502920" y="1298448"/>
            <a:ext cx="822960" cy="54864"/>
          </a:xfrm>
          <a:prstGeom prst="rect">
            <a:avLst/>
          </a:prstGeom>
          <a:solidFill>
            <a:srgbClr val="F2641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60B21A67-AC16-5353-288F-C60C9E1FF312}"/>
              </a:ext>
            </a:extLst>
          </p:cNvPr>
          <p:cNvSpPr/>
          <p:nvPr/>
        </p:nvSpPr>
        <p:spPr>
          <a:xfrm>
            <a:off x="502920" y="1645920"/>
            <a:ext cx="55778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Practical actions and opportunities to drive positive change</a:t>
            </a:r>
            <a:endParaRPr lang="en-US" sz="1600" dirty="0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EC4A481F-80CC-1195-05D7-059D0BE7CCAB}"/>
              </a:ext>
            </a:extLst>
          </p:cNvPr>
          <p:cNvSpPr/>
          <p:nvPr/>
        </p:nvSpPr>
        <p:spPr>
          <a:xfrm>
            <a:off x="502920" y="2468880"/>
            <a:ext cx="320040" cy="320040"/>
          </a:xfrm>
          <a:prstGeom prst="ellipse">
            <a:avLst/>
          </a:prstGeom>
          <a:solidFill>
            <a:srgbClr val="F26419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0" descr="preencoded.png">
            <a:extLst>
              <a:ext uri="{FF2B5EF4-FFF2-40B4-BE49-F238E27FC236}">
                <a16:creationId xmlns:a16="http://schemas.microsoft.com/office/drawing/2014/main" id="{B77AE57A-47A1-150B-0DA2-3DB3A498F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" y="2514600"/>
            <a:ext cx="228600" cy="228600"/>
          </a:xfrm>
          <a:prstGeom prst="rect">
            <a:avLst/>
          </a:prstGeom>
        </p:spPr>
      </p:pic>
      <p:sp>
        <p:nvSpPr>
          <p:cNvPr id="9" name="Text 6">
            <a:extLst>
              <a:ext uri="{FF2B5EF4-FFF2-40B4-BE49-F238E27FC236}">
                <a16:creationId xmlns:a16="http://schemas.microsoft.com/office/drawing/2014/main" id="{43ACBC98-9978-E2CA-2A9C-6B11FE1DD2F1}"/>
              </a:ext>
            </a:extLst>
          </p:cNvPr>
          <p:cNvSpPr/>
          <p:nvPr/>
        </p:nvSpPr>
        <p:spPr>
          <a:xfrm>
            <a:off x="982980" y="3383280"/>
            <a:ext cx="416793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0B24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Include AI risks in portfolio risk screening</a:t>
            </a:r>
            <a:endParaRPr lang="en-US" sz="1500" dirty="0"/>
          </a:p>
        </p:txBody>
      </p:sp>
      <p:sp>
        <p:nvSpPr>
          <p:cNvPr id="11" name="Shape 8">
            <a:extLst>
              <a:ext uri="{FF2B5EF4-FFF2-40B4-BE49-F238E27FC236}">
                <a16:creationId xmlns:a16="http://schemas.microsoft.com/office/drawing/2014/main" id="{0CE69BCE-90B4-7EB9-A5EB-9118FE02107F}"/>
              </a:ext>
            </a:extLst>
          </p:cNvPr>
          <p:cNvSpPr/>
          <p:nvPr/>
        </p:nvSpPr>
        <p:spPr>
          <a:xfrm>
            <a:off x="502920" y="3383280"/>
            <a:ext cx="320040" cy="320040"/>
          </a:xfrm>
          <a:prstGeom prst="ellipse">
            <a:avLst/>
          </a:prstGeom>
          <a:solidFill>
            <a:srgbClr val="F26419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2" name="Image 1" descr="preencoded.png">
            <a:extLst>
              <a:ext uri="{FF2B5EF4-FFF2-40B4-BE49-F238E27FC236}">
                <a16:creationId xmlns:a16="http://schemas.microsoft.com/office/drawing/2014/main" id="{88018329-FD85-423B-1D5B-CF746A97E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" y="3429000"/>
            <a:ext cx="228600" cy="228600"/>
          </a:xfrm>
          <a:prstGeom prst="rect">
            <a:avLst/>
          </a:prstGeom>
        </p:spPr>
      </p:pic>
      <p:sp>
        <p:nvSpPr>
          <p:cNvPr id="13" name="Text 9">
            <a:extLst>
              <a:ext uri="{FF2B5EF4-FFF2-40B4-BE49-F238E27FC236}">
                <a16:creationId xmlns:a16="http://schemas.microsoft.com/office/drawing/2014/main" id="{1DB1DCA9-9EEF-A22A-5782-A6CD26785ECF}"/>
              </a:ext>
            </a:extLst>
          </p:cNvPr>
          <p:cNvSpPr/>
          <p:nvPr/>
        </p:nvSpPr>
        <p:spPr>
          <a:xfrm>
            <a:off x="960120" y="4315968"/>
            <a:ext cx="421365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0B24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Leverage  through equity, ownership rights, board representation, and stewardship </a:t>
            </a:r>
            <a:endParaRPr lang="en-US" sz="1500" dirty="0"/>
          </a:p>
        </p:txBody>
      </p:sp>
      <p:sp>
        <p:nvSpPr>
          <p:cNvPr id="15" name="Shape 11">
            <a:extLst>
              <a:ext uri="{FF2B5EF4-FFF2-40B4-BE49-F238E27FC236}">
                <a16:creationId xmlns:a16="http://schemas.microsoft.com/office/drawing/2014/main" id="{3FF09388-B303-4EA7-689F-15D4D8F1ABFC}"/>
              </a:ext>
            </a:extLst>
          </p:cNvPr>
          <p:cNvSpPr/>
          <p:nvPr/>
        </p:nvSpPr>
        <p:spPr>
          <a:xfrm>
            <a:off x="502920" y="4297680"/>
            <a:ext cx="320040" cy="320040"/>
          </a:xfrm>
          <a:prstGeom prst="ellipse">
            <a:avLst/>
          </a:prstGeom>
          <a:solidFill>
            <a:srgbClr val="F26419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6" name="Image 2" descr="preencoded.png">
            <a:extLst>
              <a:ext uri="{FF2B5EF4-FFF2-40B4-BE49-F238E27FC236}">
                <a16:creationId xmlns:a16="http://schemas.microsoft.com/office/drawing/2014/main" id="{BA7B5ECC-4FAB-A7B1-64D2-1FE9D8C06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" y="4343400"/>
            <a:ext cx="228600" cy="228600"/>
          </a:xfrm>
          <a:prstGeom prst="rect">
            <a:avLst/>
          </a:prstGeom>
        </p:spPr>
      </p:pic>
      <p:sp>
        <p:nvSpPr>
          <p:cNvPr id="17" name="Text 12">
            <a:extLst>
              <a:ext uri="{FF2B5EF4-FFF2-40B4-BE49-F238E27FC236}">
                <a16:creationId xmlns:a16="http://schemas.microsoft.com/office/drawing/2014/main" id="{3BD85B22-BF4C-4A4D-5F93-DDF75C349E1B}"/>
              </a:ext>
            </a:extLst>
          </p:cNvPr>
          <p:cNvSpPr/>
          <p:nvPr/>
        </p:nvSpPr>
        <p:spPr>
          <a:xfrm>
            <a:off x="960120" y="5185883"/>
            <a:ext cx="416793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0B24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Disclose how AI risks factor into decision making  </a:t>
            </a:r>
            <a:endParaRPr lang="en-US" sz="1500" dirty="0"/>
          </a:p>
        </p:txBody>
      </p:sp>
      <p:sp>
        <p:nvSpPr>
          <p:cNvPr id="19" name="Shape 14">
            <a:extLst>
              <a:ext uri="{FF2B5EF4-FFF2-40B4-BE49-F238E27FC236}">
                <a16:creationId xmlns:a16="http://schemas.microsoft.com/office/drawing/2014/main" id="{D6BF6F18-444F-B703-F197-3D8DEFA764B7}"/>
              </a:ext>
            </a:extLst>
          </p:cNvPr>
          <p:cNvSpPr/>
          <p:nvPr/>
        </p:nvSpPr>
        <p:spPr>
          <a:xfrm>
            <a:off x="502920" y="5212080"/>
            <a:ext cx="320040" cy="320040"/>
          </a:xfrm>
          <a:prstGeom prst="ellipse">
            <a:avLst/>
          </a:prstGeom>
          <a:solidFill>
            <a:srgbClr val="F26419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0" name="Image 3" descr="preencoded.png">
            <a:extLst>
              <a:ext uri="{FF2B5EF4-FFF2-40B4-BE49-F238E27FC236}">
                <a16:creationId xmlns:a16="http://schemas.microsoft.com/office/drawing/2014/main" id="{C4B3B798-29D6-3E84-8F6B-10AA60BFF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" y="5257800"/>
            <a:ext cx="228600" cy="228600"/>
          </a:xfrm>
          <a:prstGeom prst="rect">
            <a:avLst/>
          </a:prstGeom>
        </p:spPr>
      </p:pic>
      <p:sp>
        <p:nvSpPr>
          <p:cNvPr id="21" name="Text 15">
            <a:extLst>
              <a:ext uri="{FF2B5EF4-FFF2-40B4-BE49-F238E27FC236}">
                <a16:creationId xmlns:a16="http://schemas.microsoft.com/office/drawing/2014/main" id="{717A4462-568C-646A-86C0-5DCDB8CC113B}"/>
              </a:ext>
            </a:extLst>
          </p:cNvPr>
          <p:cNvSpPr/>
          <p:nvPr/>
        </p:nvSpPr>
        <p:spPr>
          <a:xfrm>
            <a:off x="960120" y="2487168"/>
            <a:ext cx="416793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0B2447"/>
                </a:solidFill>
                <a:latin typeface="Georgia" pitchFamily="34" charset="0"/>
              </a:rPr>
              <a:t>Implement due diligence on own procurement and deployment of AI systems </a:t>
            </a:r>
            <a:endParaRPr lang="en-US" sz="1500" dirty="0"/>
          </a:p>
        </p:txBody>
      </p:sp>
      <p:sp>
        <p:nvSpPr>
          <p:cNvPr id="23" name="Shape 17">
            <a:extLst>
              <a:ext uri="{FF2B5EF4-FFF2-40B4-BE49-F238E27FC236}">
                <a16:creationId xmlns:a16="http://schemas.microsoft.com/office/drawing/2014/main" id="{455CDDB7-AFA4-5C55-5728-24DCEC9B1D8F}"/>
              </a:ext>
            </a:extLst>
          </p:cNvPr>
          <p:cNvSpPr/>
          <p:nvPr/>
        </p:nvSpPr>
        <p:spPr>
          <a:xfrm>
            <a:off x="5832389" y="1645920"/>
            <a:ext cx="5871931" cy="4663440"/>
          </a:xfrm>
          <a:prstGeom prst="rect">
            <a:avLst/>
          </a:prstGeom>
          <a:solidFill>
            <a:srgbClr val="0B244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4" name="Text 18">
            <a:extLst>
              <a:ext uri="{FF2B5EF4-FFF2-40B4-BE49-F238E27FC236}">
                <a16:creationId xmlns:a16="http://schemas.microsoft.com/office/drawing/2014/main" id="{F9193EEE-6780-B8B5-7647-6F15BCED718B}"/>
              </a:ext>
            </a:extLst>
          </p:cNvPr>
          <p:cNvSpPr/>
          <p:nvPr/>
        </p:nvSpPr>
        <p:spPr>
          <a:xfrm>
            <a:off x="6080760" y="1828800"/>
            <a:ext cx="475488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kern="0" spc="500" dirty="0">
                <a:solidFill>
                  <a:srgbClr val="F6AE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Key resources</a:t>
            </a:r>
            <a:endParaRPr lang="en-US" dirty="0"/>
          </a:p>
        </p:txBody>
      </p:sp>
      <p:sp>
        <p:nvSpPr>
          <p:cNvPr id="25" name="Text 19">
            <a:extLst>
              <a:ext uri="{FF2B5EF4-FFF2-40B4-BE49-F238E27FC236}">
                <a16:creationId xmlns:a16="http://schemas.microsoft.com/office/drawing/2014/main" id="{7D691188-7EE1-885B-D39F-7C9B285BEB59}"/>
              </a:ext>
            </a:extLst>
          </p:cNvPr>
          <p:cNvSpPr/>
          <p:nvPr/>
        </p:nvSpPr>
        <p:spPr>
          <a:xfrm>
            <a:off x="6720840" y="2542032"/>
            <a:ext cx="4754880" cy="34655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Due Diligence Guidance for Responsible AI: Box 2.16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FFFFFF"/>
              </a:solidFill>
              <a:latin typeface="Georgia" pitchFamily="34" charset="0"/>
              <a:ea typeface="Georgia" pitchFamily="34" charset="-122"/>
              <a:cs typeface="Georgia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RBC Due Diligence for Project and Asset Finance Transactions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FFFFFF"/>
              </a:solidFill>
              <a:latin typeface="Georgia" pitchFamily="34" charset="0"/>
              <a:ea typeface="Georgia" pitchFamily="34" charset="-122"/>
              <a:cs typeface="Georgia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RBC for Institutional Investors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FFFFFF"/>
              </a:solidFill>
              <a:latin typeface="Georgia" pitchFamily="34" charset="0"/>
              <a:ea typeface="Georgia" pitchFamily="34" charset="-122"/>
              <a:cs typeface="Georgia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Managing Climate Risks and Impacts Through Due Diligence </a:t>
            </a:r>
            <a:endParaRPr lang="en-US" sz="2000" dirty="0"/>
          </a:p>
        </p:txBody>
      </p:sp>
      <p:sp>
        <p:nvSpPr>
          <p:cNvPr id="27" name="Shape 21">
            <a:extLst>
              <a:ext uri="{FF2B5EF4-FFF2-40B4-BE49-F238E27FC236}">
                <a16:creationId xmlns:a16="http://schemas.microsoft.com/office/drawing/2014/main" id="{8EC6B86A-51EA-0CDD-8EE0-CD47DAEC6A2B}"/>
              </a:ext>
            </a:extLst>
          </p:cNvPr>
          <p:cNvSpPr/>
          <p:nvPr/>
        </p:nvSpPr>
        <p:spPr>
          <a:xfrm>
            <a:off x="502920" y="6510528"/>
            <a:ext cx="11185855" cy="0"/>
          </a:xfrm>
          <a:prstGeom prst="line">
            <a:avLst/>
          </a:prstGeom>
          <a:noFill/>
          <a:ln w="9525">
            <a:solidFill>
              <a:srgbClr val="D1D5D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 22">
            <a:extLst>
              <a:ext uri="{FF2B5EF4-FFF2-40B4-BE49-F238E27FC236}">
                <a16:creationId xmlns:a16="http://schemas.microsoft.com/office/drawing/2014/main" id="{FC6E06A7-97D3-1A46-2D6F-129492B933B6}"/>
              </a:ext>
            </a:extLst>
          </p:cNvPr>
          <p:cNvSpPr/>
          <p:nvPr/>
        </p:nvSpPr>
        <p:spPr>
          <a:xfrm>
            <a:off x="502920" y="6565392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OECD Due Diligence Guidance for Responsible AI  ·  2026</a:t>
            </a:r>
            <a:endParaRPr lang="en-US" sz="900" dirty="0"/>
          </a:p>
        </p:txBody>
      </p:sp>
      <p:sp>
        <p:nvSpPr>
          <p:cNvPr id="30" name="Text 24">
            <a:extLst>
              <a:ext uri="{FF2B5EF4-FFF2-40B4-BE49-F238E27FC236}">
                <a16:creationId xmlns:a16="http://schemas.microsoft.com/office/drawing/2014/main" id="{A32CD70D-1453-9733-CF61-C9933DB79BF8}"/>
              </a:ext>
            </a:extLst>
          </p:cNvPr>
          <p:cNvSpPr/>
          <p:nvPr/>
        </p:nvSpPr>
        <p:spPr>
          <a:xfrm>
            <a:off x="11414455" y="6565392"/>
            <a:ext cx="274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13</a:t>
            </a:r>
            <a:endParaRPr lang="en-US" sz="900" dirty="0"/>
          </a:p>
        </p:txBody>
      </p:sp>
      <p:sp>
        <p:nvSpPr>
          <p:cNvPr id="29" name="Text 12">
            <a:extLst>
              <a:ext uri="{FF2B5EF4-FFF2-40B4-BE49-F238E27FC236}">
                <a16:creationId xmlns:a16="http://schemas.microsoft.com/office/drawing/2014/main" id="{72D8EB1D-8502-D5EF-5AAE-17BC5265C295}"/>
              </a:ext>
            </a:extLst>
          </p:cNvPr>
          <p:cNvSpPr/>
          <p:nvPr/>
        </p:nvSpPr>
        <p:spPr>
          <a:xfrm>
            <a:off x="960120" y="5932890"/>
            <a:ext cx="416793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0B2447"/>
                </a:solidFill>
                <a:latin typeface="Georgia" pitchFamily="34" charset="0"/>
              </a:rPr>
              <a:t>Encourage joint action, alignment and consistency with international standards </a:t>
            </a:r>
            <a:endParaRPr lang="en-US" sz="1500" dirty="0"/>
          </a:p>
        </p:txBody>
      </p:sp>
      <p:sp>
        <p:nvSpPr>
          <p:cNvPr id="31" name="Shape 14">
            <a:extLst>
              <a:ext uri="{FF2B5EF4-FFF2-40B4-BE49-F238E27FC236}">
                <a16:creationId xmlns:a16="http://schemas.microsoft.com/office/drawing/2014/main" id="{1CF426AE-AE1B-CFA1-A71C-854ADD7D6DC2}"/>
              </a:ext>
            </a:extLst>
          </p:cNvPr>
          <p:cNvSpPr/>
          <p:nvPr/>
        </p:nvSpPr>
        <p:spPr>
          <a:xfrm>
            <a:off x="502920" y="5959087"/>
            <a:ext cx="320040" cy="320040"/>
          </a:xfrm>
          <a:prstGeom prst="ellipse">
            <a:avLst/>
          </a:prstGeom>
          <a:solidFill>
            <a:srgbClr val="F26419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2" name="Image 3" descr="preencoded.png">
            <a:extLst>
              <a:ext uri="{FF2B5EF4-FFF2-40B4-BE49-F238E27FC236}">
                <a16:creationId xmlns:a16="http://schemas.microsoft.com/office/drawing/2014/main" id="{B52ADC42-F8A9-EEE1-9187-B573AA2C5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" y="6004807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671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1C729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502920" y="292608"/>
            <a:ext cx="91440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CROSS-CUTTING PRINCIPLE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02920" y="566928"/>
            <a:ext cx="111556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0B24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Building trust through stakeholder engagement</a:t>
            </a:r>
            <a:endParaRPr lang="en-US" sz="3000" dirty="0"/>
          </a:p>
        </p:txBody>
      </p:sp>
      <p:sp>
        <p:nvSpPr>
          <p:cNvPr id="5" name="Shape 3"/>
          <p:cNvSpPr/>
          <p:nvPr/>
        </p:nvSpPr>
        <p:spPr>
          <a:xfrm>
            <a:off x="502920" y="1298448"/>
            <a:ext cx="822960" cy="54864"/>
          </a:xfrm>
          <a:prstGeom prst="rect">
            <a:avLst/>
          </a:prstGeom>
          <a:solidFill>
            <a:srgbClr val="F2641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502920" y="1645920"/>
            <a:ext cx="55778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Meaningful stakeholder engagement runs through every step — not just one.</a:t>
            </a:r>
            <a:endParaRPr lang="en-US" sz="1400" dirty="0"/>
          </a:p>
        </p:txBody>
      </p:sp>
      <p:sp>
        <p:nvSpPr>
          <p:cNvPr id="7" name="Shape 5"/>
          <p:cNvSpPr/>
          <p:nvPr/>
        </p:nvSpPr>
        <p:spPr>
          <a:xfrm>
            <a:off x="502920" y="2468880"/>
            <a:ext cx="320040" cy="320040"/>
          </a:xfrm>
          <a:prstGeom prst="ellipse">
            <a:avLst/>
          </a:prstGeom>
          <a:solidFill>
            <a:srgbClr val="F26419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" y="2514600"/>
            <a:ext cx="228600" cy="228600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960120" y="2377440"/>
            <a:ext cx="5029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0B24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Two-way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960120" y="2761488"/>
            <a:ext cx="50292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Conducted in good faith, responsive to stakeholder views.</a:t>
            </a:r>
            <a:endParaRPr lang="en-US" sz="1200" dirty="0"/>
          </a:p>
        </p:txBody>
      </p:sp>
      <p:sp>
        <p:nvSpPr>
          <p:cNvPr id="11" name="Shape 8"/>
          <p:cNvSpPr/>
          <p:nvPr/>
        </p:nvSpPr>
        <p:spPr>
          <a:xfrm>
            <a:off x="502920" y="3383280"/>
            <a:ext cx="320040" cy="320040"/>
          </a:xfrm>
          <a:prstGeom prst="ellipse">
            <a:avLst/>
          </a:prstGeom>
          <a:solidFill>
            <a:srgbClr val="F26419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" y="3429000"/>
            <a:ext cx="228600" cy="228600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960120" y="3291840"/>
            <a:ext cx="5029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0B24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Timely</a:t>
            </a:r>
            <a:endParaRPr lang="en-US" sz="1500" dirty="0"/>
          </a:p>
        </p:txBody>
      </p:sp>
      <p:sp>
        <p:nvSpPr>
          <p:cNvPr id="14" name="Text 10"/>
          <p:cNvSpPr/>
          <p:nvPr/>
        </p:nvSpPr>
        <p:spPr>
          <a:xfrm>
            <a:off x="960120" y="3675888"/>
            <a:ext cx="50292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Input before major decisions, not after the fact.</a:t>
            </a:r>
            <a:endParaRPr lang="en-US" sz="1200" dirty="0"/>
          </a:p>
        </p:txBody>
      </p:sp>
      <p:sp>
        <p:nvSpPr>
          <p:cNvPr id="15" name="Shape 11"/>
          <p:cNvSpPr/>
          <p:nvPr/>
        </p:nvSpPr>
        <p:spPr>
          <a:xfrm>
            <a:off x="502920" y="4297680"/>
            <a:ext cx="320040" cy="320040"/>
          </a:xfrm>
          <a:prstGeom prst="ellipse">
            <a:avLst/>
          </a:prstGeom>
          <a:solidFill>
            <a:srgbClr val="F26419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" y="4343400"/>
            <a:ext cx="228600" cy="228600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960120" y="4206240"/>
            <a:ext cx="5029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0B24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Informed</a:t>
            </a:r>
            <a:endParaRPr lang="en-US" sz="1500" dirty="0"/>
          </a:p>
        </p:txBody>
      </p:sp>
      <p:sp>
        <p:nvSpPr>
          <p:cNvPr id="18" name="Text 13"/>
          <p:cNvSpPr/>
          <p:nvPr/>
        </p:nvSpPr>
        <p:spPr>
          <a:xfrm>
            <a:off x="960120" y="4590288"/>
            <a:ext cx="50292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Truthful, complete information in accessible form.</a:t>
            </a:r>
            <a:endParaRPr lang="en-US" sz="1200" dirty="0"/>
          </a:p>
        </p:txBody>
      </p:sp>
      <p:sp>
        <p:nvSpPr>
          <p:cNvPr id="19" name="Shape 14"/>
          <p:cNvSpPr/>
          <p:nvPr/>
        </p:nvSpPr>
        <p:spPr>
          <a:xfrm>
            <a:off x="502920" y="5212080"/>
            <a:ext cx="320040" cy="320040"/>
          </a:xfrm>
          <a:prstGeom prst="ellipse">
            <a:avLst/>
          </a:prstGeom>
          <a:solidFill>
            <a:srgbClr val="F26419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0" name="Image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" y="5257800"/>
            <a:ext cx="228600" cy="228600"/>
          </a:xfrm>
          <a:prstGeom prst="rect">
            <a:avLst/>
          </a:prstGeom>
        </p:spPr>
      </p:pic>
      <p:sp>
        <p:nvSpPr>
          <p:cNvPr id="21" name="Text 15"/>
          <p:cNvSpPr/>
          <p:nvPr/>
        </p:nvSpPr>
        <p:spPr>
          <a:xfrm>
            <a:off x="960120" y="5120640"/>
            <a:ext cx="5029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0B24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Inclusive</a:t>
            </a:r>
            <a:endParaRPr lang="en-US" sz="1500" dirty="0"/>
          </a:p>
        </p:txBody>
      </p:sp>
      <p:sp>
        <p:nvSpPr>
          <p:cNvPr id="22" name="Text 16"/>
          <p:cNvSpPr/>
          <p:nvPr/>
        </p:nvSpPr>
        <p:spPr>
          <a:xfrm>
            <a:off x="960120" y="5504688"/>
            <a:ext cx="50292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Prioritise those most vulnerable to adverse impacts.</a:t>
            </a:r>
            <a:endParaRPr lang="en-US" sz="1200" dirty="0"/>
          </a:p>
        </p:txBody>
      </p:sp>
      <p:sp>
        <p:nvSpPr>
          <p:cNvPr id="23" name="Shape 17"/>
          <p:cNvSpPr/>
          <p:nvPr/>
        </p:nvSpPr>
        <p:spPr>
          <a:xfrm>
            <a:off x="6400800" y="1645920"/>
            <a:ext cx="5303520" cy="4663440"/>
          </a:xfrm>
          <a:prstGeom prst="rect">
            <a:avLst/>
          </a:prstGeom>
          <a:solidFill>
            <a:srgbClr val="0B244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4" name="Text 18"/>
          <p:cNvSpPr/>
          <p:nvPr/>
        </p:nvSpPr>
        <p:spPr>
          <a:xfrm>
            <a:off x="6766560" y="1828800"/>
            <a:ext cx="47548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500" dirty="0">
                <a:solidFill>
                  <a:srgbClr val="F6AE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WHERE TO ENGAGE</a:t>
            </a:r>
            <a:endParaRPr lang="en-US" sz="1100" dirty="0"/>
          </a:p>
        </p:txBody>
      </p:sp>
      <p:sp>
        <p:nvSpPr>
          <p:cNvPr id="25" name="Text 19"/>
          <p:cNvSpPr/>
          <p:nvPr/>
        </p:nvSpPr>
        <p:spPr>
          <a:xfrm>
            <a:off x="6766560" y="2148840"/>
            <a:ext cx="47548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Engagement across the AI development lifecycle</a:t>
            </a:r>
            <a:endParaRPr lang="en-US" sz="2000" dirty="0"/>
          </a:p>
        </p:txBody>
      </p:sp>
      <p:sp>
        <p:nvSpPr>
          <p:cNvPr id="26" name="Text 20"/>
          <p:cNvSpPr/>
          <p:nvPr/>
        </p:nvSpPr>
        <p:spPr>
          <a:xfrm>
            <a:off x="6766560" y="2743200"/>
            <a:ext cx="4663440" cy="3383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800"/>
              </a:spcAft>
              <a:buSzPct val="100000"/>
              <a:buChar char="■"/>
            </a:pPr>
            <a:r>
              <a:rPr lang="en-US" sz="1300" dirty="0">
                <a:solidFill>
                  <a:srgbClr val="E3F0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Product purpose &amp; design decisions</a:t>
            </a:r>
            <a:endParaRPr lang="en-US" sz="1300" dirty="0"/>
          </a:p>
          <a:p>
            <a:pPr marL="342900" indent="-342900">
              <a:spcAft>
                <a:spcPts val="800"/>
              </a:spcAft>
              <a:buSzPct val="100000"/>
              <a:buChar char="■"/>
            </a:pPr>
            <a:r>
              <a:rPr lang="en-US" sz="1300" dirty="0">
                <a:solidFill>
                  <a:srgbClr val="E3F0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Dataset curation &amp; validation</a:t>
            </a:r>
            <a:endParaRPr lang="en-US" sz="1300" dirty="0"/>
          </a:p>
          <a:p>
            <a:pPr marL="342900" indent="-342900">
              <a:spcAft>
                <a:spcPts val="800"/>
              </a:spcAft>
              <a:buSzPct val="100000"/>
              <a:buChar char="■"/>
            </a:pPr>
            <a:r>
              <a:rPr lang="en-US" sz="1300" dirty="0">
                <a:solidFill>
                  <a:srgbClr val="E3F0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Training &amp; testing</a:t>
            </a:r>
            <a:endParaRPr lang="en-US" sz="1300" dirty="0"/>
          </a:p>
          <a:p>
            <a:pPr marL="342900" indent="-342900">
              <a:spcAft>
                <a:spcPts val="800"/>
              </a:spcAft>
              <a:buSzPct val="100000"/>
              <a:buChar char="■"/>
            </a:pPr>
            <a:r>
              <a:rPr lang="en-US" sz="1300" dirty="0">
                <a:solidFill>
                  <a:srgbClr val="E3F0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Post-deployment evaluation</a:t>
            </a:r>
            <a:endParaRPr lang="en-US" sz="1300" dirty="0"/>
          </a:p>
          <a:p>
            <a:pPr marL="342900" indent="-342900">
              <a:spcAft>
                <a:spcPts val="800"/>
              </a:spcAft>
              <a:buSzPct val="100000"/>
              <a:buChar char="■"/>
            </a:pPr>
            <a:r>
              <a:rPr lang="en-US" sz="1300" dirty="0">
                <a:solidFill>
                  <a:srgbClr val="E3F0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Worker training when AI manages their work</a:t>
            </a:r>
            <a:endParaRPr lang="en-US" sz="1300" dirty="0"/>
          </a:p>
          <a:p>
            <a:pPr marL="342900" indent="-342900">
              <a:spcAft>
                <a:spcPts val="800"/>
              </a:spcAft>
              <a:buSzPct val="100000"/>
              <a:buChar char="■"/>
            </a:pPr>
            <a:r>
              <a:rPr lang="en-US" sz="1300" dirty="0">
                <a:solidFill>
                  <a:srgbClr val="E3F0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Multi-stakeholder initiatives &amp; audits</a:t>
            </a:r>
            <a:endParaRPr lang="en-US" sz="1300" dirty="0"/>
          </a:p>
        </p:txBody>
      </p:sp>
      <p:sp>
        <p:nvSpPr>
          <p:cNvPr id="27" name="Shape 21"/>
          <p:cNvSpPr/>
          <p:nvPr/>
        </p:nvSpPr>
        <p:spPr>
          <a:xfrm>
            <a:off x="502920" y="6510528"/>
            <a:ext cx="11185855" cy="0"/>
          </a:xfrm>
          <a:prstGeom prst="line">
            <a:avLst/>
          </a:prstGeom>
          <a:noFill/>
          <a:ln w="9525">
            <a:solidFill>
              <a:srgbClr val="D1D5D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 22"/>
          <p:cNvSpPr/>
          <p:nvPr/>
        </p:nvSpPr>
        <p:spPr>
          <a:xfrm>
            <a:off x="502920" y="6565392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OECD Due Diligence Guidance for Responsible AI  ·  2026</a:t>
            </a:r>
            <a:endParaRPr lang="en-US" sz="900" dirty="0"/>
          </a:p>
        </p:txBody>
      </p:sp>
      <p:sp>
        <p:nvSpPr>
          <p:cNvPr id="30" name="Text 24"/>
          <p:cNvSpPr/>
          <p:nvPr/>
        </p:nvSpPr>
        <p:spPr>
          <a:xfrm>
            <a:off x="11414455" y="6565392"/>
            <a:ext cx="274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1C729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502920" y="292608"/>
            <a:ext cx="91440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INTEROPERABILITY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02920" y="566928"/>
            <a:ext cx="111556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0B24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 tool to navigate existing AI frameworks</a:t>
            </a:r>
            <a:endParaRPr lang="en-US" sz="3000" dirty="0"/>
          </a:p>
        </p:txBody>
      </p:sp>
      <p:sp>
        <p:nvSpPr>
          <p:cNvPr id="5" name="Shape 3"/>
          <p:cNvSpPr/>
          <p:nvPr/>
        </p:nvSpPr>
        <p:spPr>
          <a:xfrm>
            <a:off x="502920" y="1298448"/>
            <a:ext cx="822960" cy="54864"/>
          </a:xfrm>
          <a:prstGeom prst="rect">
            <a:avLst/>
          </a:prstGeom>
          <a:solidFill>
            <a:srgbClr val="F2641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502920" y="1517904"/>
            <a:ext cx="111556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Each step in the Guidance maps to related provisions in leading AI risk-management frameworks.</a:t>
            </a:r>
            <a:endParaRPr lang="en-US" sz="1300" dirty="0"/>
          </a:p>
        </p:txBody>
      </p:sp>
      <p:graphicFrame>
        <p:nvGraphicFramePr>
          <p:cNvPr id="15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183972"/>
              </p:ext>
            </p:extLst>
          </p:nvPr>
        </p:nvGraphicFramePr>
        <p:xfrm>
          <a:off x="502920" y="2103119"/>
          <a:ext cx="11183112" cy="3785614"/>
        </p:xfrm>
        <a:graphic>
          <a:graphicData uri="http://schemas.openxmlformats.org/drawingml/2006/table">
            <a:tbl>
              <a:tblPr/>
              <a:tblGrid>
                <a:gridCol w="256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62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0956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OECD DDG Step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244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EU AI Act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244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US NIST AI RMF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244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ISO/IEC 42001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244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UNGPs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2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956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 b="1" dirty="0">
                          <a:solidFill>
                            <a:srgbClr val="19376D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 — Embed RBC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 dirty="0">
                          <a:solidFill>
                            <a:srgbClr val="37415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Art. 9, Art. 17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 dirty="0">
                          <a:solidFill>
                            <a:srgbClr val="37415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Govern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 dirty="0">
                          <a:solidFill>
                            <a:srgbClr val="37415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4–10, Annex A.2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 dirty="0">
                          <a:solidFill>
                            <a:srgbClr val="37415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Principles 15–16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956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 b="1" dirty="0">
                          <a:solidFill>
                            <a:srgbClr val="19376D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 — Identify &amp; assess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 dirty="0">
                          <a:solidFill>
                            <a:srgbClr val="37415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Art. 9(2), Art. 55(1)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 dirty="0">
                          <a:solidFill>
                            <a:srgbClr val="37415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Map 1–5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 dirty="0">
                          <a:solidFill>
                            <a:srgbClr val="37415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6, 8, Annex A.5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 dirty="0">
                          <a:solidFill>
                            <a:srgbClr val="37415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Principles 17–18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9878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 b="1" dirty="0">
                          <a:solidFill>
                            <a:srgbClr val="19376D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3 — Cease, prevent, mitigate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 dirty="0">
                          <a:solidFill>
                            <a:srgbClr val="37415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Art. 9(2a), Art. 50, 55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 dirty="0">
                          <a:solidFill>
                            <a:srgbClr val="37415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Manage 1–4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 dirty="0">
                          <a:solidFill>
                            <a:srgbClr val="37415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6.1.3, 8.3, Annex A.5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 dirty="0">
                          <a:solidFill>
                            <a:srgbClr val="37415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Principle 19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956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 b="1" dirty="0">
                          <a:solidFill>
                            <a:srgbClr val="19376D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 — Track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 dirty="0">
                          <a:solidFill>
                            <a:srgbClr val="37415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Art. 9(5–8), Art. 72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 dirty="0">
                          <a:solidFill>
                            <a:srgbClr val="37415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Measure 1, 4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 dirty="0">
                          <a:solidFill>
                            <a:srgbClr val="37415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8.1, 9, 10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 dirty="0">
                          <a:solidFill>
                            <a:srgbClr val="37415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Principle 20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0956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 b="1" dirty="0">
                          <a:solidFill>
                            <a:srgbClr val="19376D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5 — Communicate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 dirty="0">
                          <a:solidFill>
                            <a:srgbClr val="37415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Art. 13, Art. 53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 dirty="0">
                          <a:solidFill>
                            <a:srgbClr val="37415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Manage 4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 dirty="0">
                          <a:solidFill>
                            <a:srgbClr val="37415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7.4, Annex A.6, A.8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 dirty="0">
                          <a:solidFill>
                            <a:srgbClr val="37415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Principle 21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0956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 b="1" dirty="0">
                          <a:solidFill>
                            <a:srgbClr val="19376D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6 — Remedy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 dirty="0">
                          <a:solidFill>
                            <a:srgbClr val="37415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—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 dirty="0">
                          <a:solidFill>
                            <a:srgbClr val="37415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—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 dirty="0">
                          <a:solidFill>
                            <a:srgbClr val="37415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—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 dirty="0">
                          <a:solidFill>
                            <a:srgbClr val="37415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Principles 22, 29–31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ext 5"/>
          <p:cNvSpPr/>
          <p:nvPr/>
        </p:nvSpPr>
        <p:spPr>
          <a:xfrm>
            <a:off x="502920" y="5943600"/>
            <a:ext cx="111556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Meaningful implementation of these frameworks will cover many, though not all, of the RBC due diligence expectations — particularly on stakeholder engagement and remedy.</a:t>
            </a:r>
            <a:endParaRPr lang="en-US" sz="1200" dirty="0"/>
          </a:p>
        </p:txBody>
      </p:sp>
      <p:sp>
        <p:nvSpPr>
          <p:cNvPr id="9" name="Shape 6"/>
          <p:cNvSpPr/>
          <p:nvPr/>
        </p:nvSpPr>
        <p:spPr>
          <a:xfrm>
            <a:off x="502920" y="6510528"/>
            <a:ext cx="11185855" cy="0"/>
          </a:xfrm>
          <a:prstGeom prst="line">
            <a:avLst/>
          </a:prstGeom>
          <a:noFill/>
          <a:ln w="9525">
            <a:solidFill>
              <a:srgbClr val="D1D5D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502920" y="6565392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OECD Due Diligence Guidance for Responsible AI  ·  2026</a:t>
            </a:r>
            <a:endParaRPr lang="en-US" sz="900" dirty="0"/>
          </a:p>
        </p:txBody>
      </p:sp>
      <p:sp>
        <p:nvSpPr>
          <p:cNvPr id="12" name="Text 9"/>
          <p:cNvSpPr/>
          <p:nvPr/>
        </p:nvSpPr>
        <p:spPr>
          <a:xfrm>
            <a:off x="11414455" y="6565392"/>
            <a:ext cx="274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B24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65760" cy="6858000"/>
          </a:xfrm>
          <a:prstGeom prst="rect">
            <a:avLst/>
          </a:prstGeom>
          <a:solidFill>
            <a:srgbClr val="35558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9448495" y="-914400"/>
            <a:ext cx="3657600" cy="3657600"/>
          </a:xfrm>
          <a:prstGeom prst="ellipse">
            <a:avLst/>
          </a:prstGeom>
          <a:solidFill>
            <a:srgbClr val="1C7293">
              <a:alpha val="18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10545775" y="4572000"/>
            <a:ext cx="2011680" cy="2011680"/>
          </a:xfrm>
          <a:prstGeom prst="ellipse">
            <a:avLst/>
          </a:prstGeom>
          <a:solidFill>
            <a:srgbClr val="F6AE2D">
              <a:alpha val="1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822960" y="1920240"/>
            <a:ext cx="1005840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Thank you</a:t>
            </a:r>
            <a:endParaRPr lang="en-US" sz="8000" dirty="0"/>
          </a:p>
        </p:txBody>
      </p:sp>
      <p:sp>
        <p:nvSpPr>
          <p:cNvPr id="7" name="Shape 5"/>
          <p:cNvSpPr/>
          <p:nvPr/>
        </p:nvSpPr>
        <p:spPr>
          <a:xfrm>
            <a:off x="822960" y="3611880"/>
            <a:ext cx="1188720" cy="73152"/>
          </a:xfrm>
          <a:prstGeom prst="rect">
            <a:avLst/>
          </a:prstGeom>
          <a:solidFill>
            <a:srgbClr val="F2641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822960" y="4768463"/>
            <a:ext cx="3520440" cy="1097280"/>
          </a:xfrm>
          <a:prstGeom prst="rect">
            <a:avLst/>
          </a:prstGeom>
          <a:solidFill>
            <a:srgbClr val="19376D"/>
          </a:solidFill>
          <a:ln w="9525">
            <a:solidFill>
              <a:srgbClr val="1C729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822960" y="4768463"/>
            <a:ext cx="73152" cy="1097280"/>
          </a:xfrm>
          <a:prstGeom prst="rect">
            <a:avLst/>
          </a:prstGeom>
          <a:solidFill>
            <a:srgbClr val="F6AE2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1051560" y="4905623"/>
            <a:ext cx="31546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Read the full Guidance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1051560" y="5317103"/>
            <a:ext cx="31546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oecd.org  ·  doi.org/10.1787/41671712-en</a:t>
            </a:r>
            <a:endParaRPr lang="en-US" sz="1100" dirty="0"/>
          </a:p>
        </p:txBody>
      </p:sp>
      <p:sp>
        <p:nvSpPr>
          <p:cNvPr id="13" name="Shape 11"/>
          <p:cNvSpPr/>
          <p:nvPr/>
        </p:nvSpPr>
        <p:spPr>
          <a:xfrm>
            <a:off x="4526280" y="4768463"/>
            <a:ext cx="3520440" cy="1097280"/>
          </a:xfrm>
          <a:prstGeom prst="rect">
            <a:avLst/>
          </a:prstGeom>
          <a:solidFill>
            <a:srgbClr val="19376D"/>
          </a:solidFill>
          <a:ln w="9525">
            <a:solidFill>
              <a:srgbClr val="1C729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2"/>
          <p:cNvSpPr/>
          <p:nvPr/>
        </p:nvSpPr>
        <p:spPr>
          <a:xfrm>
            <a:off x="4526280" y="4768463"/>
            <a:ext cx="73152" cy="1097280"/>
          </a:xfrm>
          <a:prstGeom prst="rect">
            <a:avLst/>
          </a:prstGeom>
          <a:solidFill>
            <a:srgbClr val="F6AE2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4754880" y="4905623"/>
            <a:ext cx="31546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Explore tools &amp; metrics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4754880" y="5317103"/>
            <a:ext cx="31546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OECD.AI Catalogue of Tools for Trustworthy AI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8229600" y="4768463"/>
            <a:ext cx="3520440" cy="1097280"/>
          </a:xfrm>
          <a:prstGeom prst="rect">
            <a:avLst/>
          </a:prstGeom>
          <a:solidFill>
            <a:srgbClr val="19376D"/>
          </a:solidFill>
          <a:ln w="9525">
            <a:solidFill>
              <a:srgbClr val="1C729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6"/>
          <p:cNvSpPr/>
          <p:nvPr/>
        </p:nvSpPr>
        <p:spPr>
          <a:xfrm>
            <a:off x="8229600" y="4768463"/>
            <a:ext cx="73152" cy="1097280"/>
          </a:xfrm>
          <a:prstGeom prst="rect">
            <a:avLst/>
          </a:prstGeom>
          <a:solidFill>
            <a:srgbClr val="F6AE2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8458200" y="4905623"/>
            <a:ext cx="31546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Contact</a:t>
            </a:r>
            <a:endParaRPr lang="en-US" sz="1400" dirty="0"/>
          </a:p>
        </p:txBody>
      </p:sp>
      <p:sp>
        <p:nvSpPr>
          <p:cNvPr id="20" name="Text 18"/>
          <p:cNvSpPr/>
          <p:nvPr/>
        </p:nvSpPr>
        <p:spPr>
          <a:xfrm>
            <a:off x="8458200" y="5248523"/>
            <a:ext cx="31546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de-DE" sz="1100" b="1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Rashad Abelson  </a:t>
            </a:r>
            <a:br>
              <a:rPr lang="de-DE" sz="1100" b="1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</a:br>
            <a:r>
              <a:rPr lang="de-DE" sz="11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Rashad.ABELSON@oecd.org</a:t>
            </a:r>
            <a:endParaRPr lang="en-US" sz="1100" dirty="0"/>
          </a:p>
        </p:txBody>
      </p:sp>
      <p:sp>
        <p:nvSpPr>
          <p:cNvPr id="21" name="Text 19"/>
          <p:cNvSpPr/>
          <p:nvPr/>
        </p:nvSpPr>
        <p:spPr>
          <a:xfrm>
            <a:off x="822960" y="6446520"/>
            <a:ext cx="10058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8EA6C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© OECD 2026  ·  CC BY 4.0</a:t>
            </a:r>
            <a:endParaRPr lang="en-US" sz="9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ADF099F-CC40-56CE-A0AB-F594B7370C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6740" y="726332"/>
            <a:ext cx="2309880" cy="56733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1C729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502920" y="292608"/>
            <a:ext cx="91440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OPPORTUNITY &amp; THE RESPONSIBILITY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02920" y="566928"/>
            <a:ext cx="111556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0B24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Why responsible AI is a strategic priority</a:t>
            </a:r>
            <a:endParaRPr lang="en-US" sz="3000" dirty="0"/>
          </a:p>
        </p:txBody>
      </p:sp>
      <p:sp>
        <p:nvSpPr>
          <p:cNvPr id="5" name="Shape 3"/>
          <p:cNvSpPr/>
          <p:nvPr/>
        </p:nvSpPr>
        <p:spPr>
          <a:xfrm>
            <a:off x="502920" y="1298448"/>
            <a:ext cx="822960" cy="54864"/>
          </a:xfrm>
          <a:prstGeom prst="rect">
            <a:avLst/>
          </a:prstGeom>
          <a:solidFill>
            <a:srgbClr val="F2641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502920" y="1600200"/>
            <a:ext cx="111556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i="1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has the potential to transform society in ways comparable to the industrial revolution. To harness that potential, enterprises must proactively address risks of adverse impacts across the AI value chain.</a:t>
            </a:r>
            <a:endParaRPr lang="en-US" sz="1500" dirty="0"/>
          </a:p>
        </p:txBody>
      </p:sp>
      <p:sp>
        <p:nvSpPr>
          <p:cNvPr id="7" name="Shape 5"/>
          <p:cNvSpPr/>
          <p:nvPr/>
        </p:nvSpPr>
        <p:spPr>
          <a:xfrm>
            <a:off x="502920" y="2560320"/>
            <a:ext cx="5541264" cy="1783080"/>
          </a:xfrm>
          <a:prstGeom prst="rect">
            <a:avLst/>
          </a:prstGeom>
          <a:solidFill>
            <a:srgbClr val="F3F6FB"/>
          </a:solidFill>
          <a:ln/>
          <a:effectLst>
            <a:outerShdw blurRad="101600" dist="25400" dir="54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502920" y="2560320"/>
            <a:ext cx="82296" cy="1783080"/>
          </a:xfrm>
          <a:prstGeom prst="rect">
            <a:avLst/>
          </a:prstGeom>
          <a:solidFill>
            <a:srgbClr val="1C729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731520" y="2788920"/>
            <a:ext cx="548640" cy="548640"/>
          </a:xfrm>
          <a:prstGeom prst="ellipse">
            <a:avLst/>
          </a:prstGeom>
          <a:solidFill>
            <a:srgbClr val="0B2447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0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221" y="2909621"/>
            <a:ext cx="307238" cy="307238"/>
          </a:xfrm>
          <a:prstGeom prst="rect">
            <a:avLst/>
          </a:prstGeom>
        </p:spPr>
      </p:pic>
      <p:sp>
        <p:nvSpPr>
          <p:cNvPr id="11" name="Text 8"/>
          <p:cNvSpPr/>
          <p:nvPr/>
        </p:nvSpPr>
        <p:spPr>
          <a:xfrm>
            <a:off x="1371600" y="2788920"/>
            <a:ext cx="4535424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0B24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Accelerates growth</a:t>
            </a:r>
            <a:endParaRPr lang="en-US" sz="1700" dirty="0"/>
          </a:p>
        </p:txBody>
      </p:sp>
      <p:sp>
        <p:nvSpPr>
          <p:cNvPr id="12" name="Text 9"/>
          <p:cNvSpPr/>
          <p:nvPr/>
        </p:nvSpPr>
        <p:spPr>
          <a:xfrm>
            <a:off x="731520" y="3429000"/>
            <a:ext cx="5129784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Reduces friction and prevents costly reputational and societal damage.</a:t>
            </a:r>
            <a:endParaRPr lang="en-US" sz="1300" dirty="0"/>
          </a:p>
        </p:txBody>
      </p:sp>
      <p:sp>
        <p:nvSpPr>
          <p:cNvPr id="13" name="Shape 10"/>
          <p:cNvSpPr/>
          <p:nvPr/>
        </p:nvSpPr>
        <p:spPr>
          <a:xfrm>
            <a:off x="6272784" y="2560320"/>
            <a:ext cx="5541264" cy="1783080"/>
          </a:xfrm>
          <a:prstGeom prst="rect">
            <a:avLst/>
          </a:prstGeom>
          <a:solidFill>
            <a:srgbClr val="F3F6FB"/>
          </a:solidFill>
          <a:ln/>
          <a:effectLst>
            <a:outerShdw blurRad="101600" dist="25400" dir="54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Shape 11"/>
          <p:cNvSpPr/>
          <p:nvPr/>
        </p:nvSpPr>
        <p:spPr>
          <a:xfrm>
            <a:off x="6272784" y="2560320"/>
            <a:ext cx="82296" cy="1783080"/>
          </a:xfrm>
          <a:prstGeom prst="rect">
            <a:avLst/>
          </a:prstGeom>
          <a:solidFill>
            <a:srgbClr val="1C729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Shape 12"/>
          <p:cNvSpPr/>
          <p:nvPr/>
        </p:nvSpPr>
        <p:spPr>
          <a:xfrm>
            <a:off x="6501384" y="2788920"/>
            <a:ext cx="548640" cy="548640"/>
          </a:xfrm>
          <a:prstGeom prst="ellipse">
            <a:avLst/>
          </a:prstGeom>
          <a:solidFill>
            <a:srgbClr val="0B2447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2085" y="2909621"/>
            <a:ext cx="307238" cy="307238"/>
          </a:xfrm>
          <a:prstGeom prst="rect">
            <a:avLst/>
          </a:prstGeom>
        </p:spPr>
      </p:pic>
      <p:sp>
        <p:nvSpPr>
          <p:cNvPr id="17" name="Text 13"/>
          <p:cNvSpPr/>
          <p:nvPr/>
        </p:nvSpPr>
        <p:spPr>
          <a:xfrm>
            <a:off x="7141464" y="2788920"/>
            <a:ext cx="4535424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0B24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Builds trust &amp; market access</a:t>
            </a:r>
            <a:endParaRPr lang="en-US" sz="1700" dirty="0"/>
          </a:p>
        </p:txBody>
      </p:sp>
      <p:sp>
        <p:nvSpPr>
          <p:cNvPr id="18" name="Text 14"/>
          <p:cNvSpPr/>
          <p:nvPr/>
        </p:nvSpPr>
        <p:spPr>
          <a:xfrm>
            <a:off x="6501384" y="3429000"/>
            <a:ext cx="5129784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Trustworthiness is increasingly a procurement requirement and a cross-border passport.</a:t>
            </a:r>
            <a:endParaRPr lang="en-US" sz="1300" dirty="0"/>
          </a:p>
        </p:txBody>
      </p:sp>
      <p:sp>
        <p:nvSpPr>
          <p:cNvPr id="19" name="Shape 15"/>
          <p:cNvSpPr/>
          <p:nvPr/>
        </p:nvSpPr>
        <p:spPr>
          <a:xfrm>
            <a:off x="502920" y="4572000"/>
            <a:ext cx="5541264" cy="1783080"/>
          </a:xfrm>
          <a:prstGeom prst="rect">
            <a:avLst/>
          </a:prstGeom>
          <a:solidFill>
            <a:srgbClr val="F3F6FB"/>
          </a:solidFill>
          <a:ln/>
          <a:effectLst>
            <a:outerShdw blurRad="101600" dist="25400" dir="54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0" name="Shape 16"/>
          <p:cNvSpPr/>
          <p:nvPr/>
        </p:nvSpPr>
        <p:spPr>
          <a:xfrm>
            <a:off x="502920" y="4572000"/>
            <a:ext cx="82296" cy="1783080"/>
          </a:xfrm>
          <a:prstGeom prst="rect">
            <a:avLst/>
          </a:prstGeom>
          <a:solidFill>
            <a:srgbClr val="1C729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7"/>
          <p:cNvSpPr/>
          <p:nvPr/>
        </p:nvSpPr>
        <p:spPr>
          <a:xfrm>
            <a:off x="731520" y="4800600"/>
            <a:ext cx="548640" cy="548640"/>
          </a:xfrm>
          <a:prstGeom prst="ellipse">
            <a:avLst/>
          </a:prstGeom>
          <a:solidFill>
            <a:srgbClr val="0B2447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221" y="4921301"/>
            <a:ext cx="307238" cy="307238"/>
          </a:xfrm>
          <a:prstGeom prst="rect">
            <a:avLst/>
          </a:prstGeom>
        </p:spPr>
      </p:pic>
      <p:sp>
        <p:nvSpPr>
          <p:cNvPr id="23" name="Text 18"/>
          <p:cNvSpPr/>
          <p:nvPr/>
        </p:nvSpPr>
        <p:spPr>
          <a:xfrm>
            <a:off x="1371600" y="4800600"/>
            <a:ext cx="4535424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0B24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Strengthens resilience</a:t>
            </a:r>
            <a:endParaRPr lang="en-US" sz="1700" dirty="0"/>
          </a:p>
        </p:txBody>
      </p:sp>
      <p:sp>
        <p:nvSpPr>
          <p:cNvPr id="24" name="Text 19"/>
          <p:cNvSpPr/>
          <p:nvPr/>
        </p:nvSpPr>
        <p:spPr>
          <a:xfrm>
            <a:off x="731520" y="5440680"/>
            <a:ext cx="5129784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whole-of-value-chain approach makes AI supply chains more resistant to shocks.</a:t>
            </a:r>
            <a:endParaRPr lang="en-US" sz="1300" dirty="0"/>
          </a:p>
        </p:txBody>
      </p:sp>
      <p:sp>
        <p:nvSpPr>
          <p:cNvPr id="25" name="Shape 20"/>
          <p:cNvSpPr/>
          <p:nvPr/>
        </p:nvSpPr>
        <p:spPr>
          <a:xfrm>
            <a:off x="6272784" y="4572000"/>
            <a:ext cx="5541264" cy="1783080"/>
          </a:xfrm>
          <a:prstGeom prst="rect">
            <a:avLst/>
          </a:prstGeom>
          <a:solidFill>
            <a:srgbClr val="F3F6FB"/>
          </a:solidFill>
          <a:ln/>
          <a:effectLst>
            <a:outerShdw blurRad="101600" dist="25400" dir="54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hape 21"/>
          <p:cNvSpPr/>
          <p:nvPr/>
        </p:nvSpPr>
        <p:spPr>
          <a:xfrm>
            <a:off x="6272784" y="4572000"/>
            <a:ext cx="82296" cy="1783080"/>
          </a:xfrm>
          <a:prstGeom prst="rect">
            <a:avLst/>
          </a:prstGeom>
          <a:solidFill>
            <a:srgbClr val="1C729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7" name="Shape 22"/>
          <p:cNvSpPr/>
          <p:nvPr/>
        </p:nvSpPr>
        <p:spPr>
          <a:xfrm>
            <a:off x="6501384" y="4800600"/>
            <a:ext cx="548640" cy="548640"/>
          </a:xfrm>
          <a:prstGeom prst="ellipse">
            <a:avLst/>
          </a:prstGeom>
          <a:solidFill>
            <a:srgbClr val="0B2447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2085" y="4921301"/>
            <a:ext cx="307238" cy="307238"/>
          </a:xfrm>
          <a:prstGeom prst="rect">
            <a:avLst/>
          </a:prstGeom>
        </p:spPr>
      </p:pic>
      <p:sp>
        <p:nvSpPr>
          <p:cNvPr id="29" name="Text 23"/>
          <p:cNvSpPr/>
          <p:nvPr/>
        </p:nvSpPr>
        <p:spPr>
          <a:xfrm>
            <a:off x="7141464" y="4800600"/>
            <a:ext cx="4535424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0B24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Unlocks innovation</a:t>
            </a:r>
            <a:endParaRPr lang="en-US" sz="1700" dirty="0"/>
          </a:p>
        </p:txBody>
      </p:sp>
      <p:sp>
        <p:nvSpPr>
          <p:cNvPr id="30" name="Text 24"/>
          <p:cNvSpPr/>
          <p:nvPr/>
        </p:nvSpPr>
        <p:spPr>
          <a:xfrm>
            <a:off x="6501384" y="5440680"/>
            <a:ext cx="5129784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Stakeholder input reveals important market needs, reduces rework and widens adoption.</a:t>
            </a:r>
            <a:endParaRPr lang="en-US" sz="1300" dirty="0"/>
          </a:p>
        </p:txBody>
      </p:sp>
      <p:sp>
        <p:nvSpPr>
          <p:cNvPr id="31" name="Shape 25"/>
          <p:cNvSpPr/>
          <p:nvPr/>
        </p:nvSpPr>
        <p:spPr>
          <a:xfrm>
            <a:off x="502920" y="6510528"/>
            <a:ext cx="11185855" cy="0"/>
          </a:xfrm>
          <a:prstGeom prst="line">
            <a:avLst/>
          </a:prstGeom>
          <a:noFill/>
          <a:ln w="9525">
            <a:solidFill>
              <a:srgbClr val="D1D5D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2" name="Text 26"/>
          <p:cNvSpPr/>
          <p:nvPr/>
        </p:nvSpPr>
        <p:spPr>
          <a:xfrm>
            <a:off x="502920" y="6565392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OECD Due Diligence Guidance for Responsible AI  ·  2026</a:t>
            </a:r>
            <a:endParaRPr lang="en-US" sz="900" dirty="0"/>
          </a:p>
        </p:txBody>
      </p:sp>
      <p:sp>
        <p:nvSpPr>
          <p:cNvPr id="34" name="Text 28"/>
          <p:cNvSpPr/>
          <p:nvPr/>
        </p:nvSpPr>
        <p:spPr>
          <a:xfrm>
            <a:off x="11414455" y="6565392"/>
            <a:ext cx="274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1C729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502920" y="292608"/>
            <a:ext cx="91440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FOUNDATIONS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02920" y="566928"/>
            <a:ext cx="111556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0B24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Rooted in two flagship OECD instruments</a:t>
            </a:r>
            <a:endParaRPr lang="en-US" sz="3000" dirty="0"/>
          </a:p>
        </p:txBody>
      </p:sp>
      <p:sp>
        <p:nvSpPr>
          <p:cNvPr id="5" name="Shape 3"/>
          <p:cNvSpPr/>
          <p:nvPr/>
        </p:nvSpPr>
        <p:spPr>
          <a:xfrm>
            <a:off x="502920" y="1298448"/>
            <a:ext cx="822960" cy="54864"/>
          </a:xfrm>
          <a:prstGeom prst="rect">
            <a:avLst/>
          </a:prstGeom>
          <a:solidFill>
            <a:srgbClr val="F2641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502920" y="1691640"/>
            <a:ext cx="5541264" cy="4389120"/>
          </a:xfrm>
          <a:prstGeom prst="rect">
            <a:avLst/>
          </a:prstGeom>
          <a:solidFill>
            <a:srgbClr val="FFFFFF"/>
          </a:solidFill>
          <a:ln w="9525">
            <a:solidFill>
              <a:srgbClr val="D1D5DB"/>
            </a:solidFill>
            <a:prstDash val="solid"/>
          </a:ln>
          <a:effectLst>
            <a:outerShdw blurRad="127000" dist="2540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502920" y="1691640"/>
            <a:ext cx="5541264" cy="109728"/>
          </a:xfrm>
          <a:prstGeom prst="rect">
            <a:avLst/>
          </a:prstGeom>
          <a:solidFill>
            <a:srgbClr val="0B2447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338" y="2152498"/>
            <a:ext cx="358445" cy="358445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1508760" y="2011680"/>
            <a:ext cx="435254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0B24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OECD AI Principles</a:t>
            </a:r>
            <a:endParaRPr lang="en-US" sz="2000" dirty="0"/>
          </a:p>
        </p:txBody>
      </p:sp>
      <p:sp>
        <p:nvSpPr>
          <p:cNvPr id="11" name="Text 8"/>
          <p:cNvSpPr/>
          <p:nvPr/>
        </p:nvSpPr>
        <p:spPr>
          <a:xfrm>
            <a:off x="1508760" y="2468880"/>
            <a:ext cx="4352544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Recommendation on Artificial Intelligence (2024)</a:t>
            </a:r>
            <a:endParaRPr lang="en-US" sz="1200" dirty="0"/>
          </a:p>
        </p:txBody>
      </p:sp>
      <p:sp>
        <p:nvSpPr>
          <p:cNvPr id="12" name="Shape 9"/>
          <p:cNvSpPr/>
          <p:nvPr/>
        </p:nvSpPr>
        <p:spPr>
          <a:xfrm>
            <a:off x="868680" y="3017520"/>
            <a:ext cx="4809744" cy="0"/>
          </a:xfrm>
          <a:prstGeom prst="line">
            <a:avLst/>
          </a:prstGeom>
          <a:noFill/>
          <a:ln w="9525">
            <a:solidFill>
              <a:srgbClr val="D1D5D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868680" y="3154680"/>
            <a:ext cx="4809744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300" dirty="0">
                <a:solidFill>
                  <a:srgbClr val="F2641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Principle 1.5 — Accountability</a:t>
            </a:r>
            <a:endParaRPr lang="en-US" sz="1200" dirty="0"/>
          </a:p>
        </p:txBody>
      </p:sp>
      <p:sp>
        <p:nvSpPr>
          <p:cNvPr id="14" name="Text 11"/>
          <p:cNvSpPr/>
          <p:nvPr/>
        </p:nvSpPr>
        <p:spPr>
          <a:xfrm>
            <a:off x="868680" y="3520440"/>
            <a:ext cx="4809744" cy="2377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11182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“AI actors should apply a systematic risk management approach to each phase of the AI system lifecycle on an ongoing basis and adopt responsible business conduct to address risks related to AI systems.”</a:t>
            </a:r>
            <a:endParaRPr lang="en-US" sz="1400" dirty="0"/>
          </a:p>
        </p:txBody>
      </p:sp>
      <p:sp>
        <p:nvSpPr>
          <p:cNvPr id="15" name="Shape 12"/>
          <p:cNvSpPr/>
          <p:nvPr/>
        </p:nvSpPr>
        <p:spPr>
          <a:xfrm>
            <a:off x="6272784" y="1691640"/>
            <a:ext cx="5541264" cy="4389120"/>
          </a:xfrm>
          <a:prstGeom prst="rect">
            <a:avLst/>
          </a:prstGeom>
          <a:solidFill>
            <a:srgbClr val="FFFFFF"/>
          </a:solidFill>
          <a:ln w="9525">
            <a:solidFill>
              <a:srgbClr val="D1D5DB"/>
            </a:solidFill>
            <a:prstDash val="solid"/>
          </a:ln>
          <a:effectLst>
            <a:outerShdw blurRad="127000" dist="2540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6" name="Shape 13"/>
          <p:cNvSpPr/>
          <p:nvPr/>
        </p:nvSpPr>
        <p:spPr>
          <a:xfrm>
            <a:off x="6272784" y="1691640"/>
            <a:ext cx="5541264" cy="109728"/>
          </a:xfrm>
          <a:prstGeom prst="rect">
            <a:avLst/>
          </a:prstGeom>
          <a:solidFill>
            <a:srgbClr val="0B2447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2202" y="2152498"/>
            <a:ext cx="358445" cy="358445"/>
          </a:xfrm>
          <a:prstGeom prst="rect">
            <a:avLst/>
          </a:prstGeom>
        </p:spPr>
      </p:pic>
      <p:sp>
        <p:nvSpPr>
          <p:cNvPr id="19" name="Text 15"/>
          <p:cNvSpPr/>
          <p:nvPr/>
        </p:nvSpPr>
        <p:spPr>
          <a:xfrm>
            <a:off x="7278624" y="2011680"/>
            <a:ext cx="435254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0B24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OECD Guidelines</a:t>
            </a:r>
            <a:endParaRPr lang="en-US" sz="2000" dirty="0"/>
          </a:p>
        </p:txBody>
      </p:sp>
      <p:sp>
        <p:nvSpPr>
          <p:cNvPr id="20" name="Text 16"/>
          <p:cNvSpPr/>
          <p:nvPr/>
        </p:nvSpPr>
        <p:spPr>
          <a:xfrm>
            <a:off x="7278624" y="2468880"/>
            <a:ext cx="4352544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Guidelines for Multinational Enterprises on RBC (2023)</a:t>
            </a:r>
            <a:endParaRPr lang="en-US" sz="1200" dirty="0"/>
          </a:p>
        </p:txBody>
      </p:sp>
      <p:sp>
        <p:nvSpPr>
          <p:cNvPr id="21" name="Shape 17"/>
          <p:cNvSpPr/>
          <p:nvPr/>
        </p:nvSpPr>
        <p:spPr>
          <a:xfrm>
            <a:off x="6638544" y="3017520"/>
            <a:ext cx="4809744" cy="0"/>
          </a:xfrm>
          <a:prstGeom prst="line">
            <a:avLst/>
          </a:prstGeom>
          <a:noFill/>
          <a:ln w="9525">
            <a:solidFill>
              <a:srgbClr val="D1D5D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18"/>
          <p:cNvSpPr/>
          <p:nvPr/>
        </p:nvSpPr>
        <p:spPr>
          <a:xfrm>
            <a:off x="6638544" y="3154680"/>
            <a:ext cx="4809744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300" dirty="0">
                <a:solidFill>
                  <a:srgbClr val="F2641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Preface, paragraph 4</a:t>
            </a:r>
            <a:endParaRPr lang="en-US" sz="1200" dirty="0"/>
          </a:p>
        </p:txBody>
      </p:sp>
      <p:sp>
        <p:nvSpPr>
          <p:cNvPr id="23" name="Text 19"/>
          <p:cNvSpPr/>
          <p:nvPr/>
        </p:nvSpPr>
        <p:spPr>
          <a:xfrm>
            <a:off x="6638544" y="3520440"/>
            <a:ext cx="4809744" cy="2377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11182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“Enterprises should undertake risk-based due diligence to identify, prevent, mitigate and account for how they address actual and potential adverse impacts on matters covered by the Guidelines.”</a:t>
            </a:r>
            <a:endParaRPr lang="en-US" sz="1400" dirty="0"/>
          </a:p>
        </p:txBody>
      </p:sp>
      <p:sp>
        <p:nvSpPr>
          <p:cNvPr id="24" name="Text 20"/>
          <p:cNvSpPr/>
          <p:nvPr/>
        </p:nvSpPr>
        <p:spPr>
          <a:xfrm>
            <a:off x="502920" y="6172200"/>
            <a:ext cx="111556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i="1" dirty="0">
                <a:solidFill>
                  <a:srgbClr val="19376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This Guidance translates both instruments into concrete, practical actions for the AI context.</a:t>
            </a:r>
            <a:endParaRPr lang="en-US" sz="1300" dirty="0"/>
          </a:p>
        </p:txBody>
      </p:sp>
      <p:sp>
        <p:nvSpPr>
          <p:cNvPr id="25" name="Shape 21"/>
          <p:cNvSpPr/>
          <p:nvPr/>
        </p:nvSpPr>
        <p:spPr>
          <a:xfrm>
            <a:off x="502920" y="6510528"/>
            <a:ext cx="11185855" cy="0"/>
          </a:xfrm>
          <a:prstGeom prst="line">
            <a:avLst/>
          </a:prstGeom>
          <a:noFill/>
          <a:ln w="9525">
            <a:solidFill>
              <a:srgbClr val="D1D5D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22"/>
          <p:cNvSpPr/>
          <p:nvPr/>
        </p:nvSpPr>
        <p:spPr>
          <a:xfrm>
            <a:off x="502920" y="6565392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OECD Due Diligence Guidance for Responsible AI  ·  2026</a:t>
            </a:r>
            <a:endParaRPr lang="en-US" sz="900" dirty="0"/>
          </a:p>
        </p:txBody>
      </p:sp>
      <p:sp>
        <p:nvSpPr>
          <p:cNvPr id="28" name="Text 24"/>
          <p:cNvSpPr/>
          <p:nvPr/>
        </p:nvSpPr>
        <p:spPr>
          <a:xfrm>
            <a:off x="11414455" y="6565392"/>
            <a:ext cx="274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900" dirty="0"/>
          </a:p>
        </p:txBody>
      </p:sp>
      <p:pic>
        <p:nvPicPr>
          <p:cNvPr id="29" name="Picture 18" descr="OECD. AI - YouTube">
            <a:extLst>
              <a:ext uri="{FF2B5EF4-FFF2-40B4-BE49-F238E27FC236}">
                <a16:creationId xmlns:a16="http://schemas.microsoft.com/office/drawing/2014/main" id="{33D3C09D-E7EC-E7AF-CA29-C1E010063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76" y="2029968"/>
            <a:ext cx="781195" cy="78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2" descr="GFRBC20">
            <a:extLst>
              <a:ext uri="{FF2B5EF4-FFF2-40B4-BE49-F238E27FC236}">
                <a16:creationId xmlns:a16="http://schemas.microsoft.com/office/drawing/2014/main" id="{28A4B80B-75F7-C4B2-E2CE-561334BF2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492" y="2013648"/>
            <a:ext cx="727863" cy="72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86BFEF-0BA2-EF57-A303-6CB13F3BCB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82F8F43A-D74D-CAD0-72C4-E6050BD7CED0}"/>
              </a:ext>
            </a:extLst>
          </p:cNvPr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1C729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CA3357CC-3DEA-2FAE-F464-C232DF4C30D0}"/>
              </a:ext>
            </a:extLst>
          </p:cNvPr>
          <p:cNvSpPr/>
          <p:nvPr/>
        </p:nvSpPr>
        <p:spPr>
          <a:xfrm>
            <a:off x="502920" y="292608"/>
            <a:ext cx="91440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FOUNDATIONS</a:t>
            </a:r>
            <a:endParaRPr lang="en-US" sz="1100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EA501138-4FFD-69EA-8FCD-B2E74E66D4BA}"/>
              </a:ext>
            </a:extLst>
          </p:cNvPr>
          <p:cNvSpPr/>
          <p:nvPr/>
        </p:nvSpPr>
        <p:spPr>
          <a:xfrm>
            <a:off x="502920" y="566928"/>
            <a:ext cx="111556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0B24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OECD AI Principles </a:t>
            </a:r>
            <a:endParaRPr lang="en-US" sz="3000" dirty="0"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DE9584BE-4BF4-FE8F-D79F-6808BC9C6208}"/>
              </a:ext>
            </a:extLst>
          </p:cNvPr>
          <p:cNvSpPr/>
          <p:nvPr/>
        </p:nvSpPr>
        <p:spPr>
          <a:xfrm>
            <a:off x="502920" y="1298448"/>
            <a:ext cx="822960" cy="54864"/>
          </a:xfrm>
          <a:prstGeom prst="rect">
            <a:avLst/>
          </a:prstGeom>
          <a:solidFill>
            <a:srgbClr val="F2641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8DC43D2F-A65C-382D-D36F-3017A82A9D96}"/>
              </a:ext>
            </a:extLst>
          </p:cNvPr>
          <p:cNvSpPr/>
          <p:nvPr/>
        </p:nvSpPr>
        <p:spPr>
          <a:xfrm>
            <a:off x="502920" y="1691640"/>
            <a:ext cx="5541264" cy="4389120"/>
          </a:xfrm>
          <a:prstGeom prst="rect">
            <a:avLst/>
          </a:prstGeom>
          <a:solidFill>
            <a:srgbClr val="FFFFFF"/>
          </a:solidFill>
          <a:ln w="9525">
            <a:solidFill>
              <a:srgbClr val="D1D5DB"/>
            </a:solidFill>
            <a:prstDash val="solid"/>
          </a:ln>
          <a:effectLst>
            <a:outerShdw blurRad="127000" dist="2540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41D624E1-A031-C687-BA80-8E39BBBAAFE0}"/>
              </a:ext>
            </a:extLst>
          </p:cNvPr>
          <p:cNvSpPr/>
          <p:nvPr/>
        </p:nvSpPr>
        <p:spPr>
          <a:xfrm>
            <a:off x="502920" y="1691640"/>
            <a:ext cx="5541264" cy="109728"/>
          </a:xfrm>
          <a:prstGeom prst="rect">
            <a:avLst/>
          </a:prstGeom>
          <a:solidFill>
            <a:srgbClr val="0B2447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0" descr="preencoded.png">
            <a:extLst>
              <a:ext uri="{FF2B5EF4-FFF2-40B4-BE49-F238E27FC236}">
                <a16:creationId xmlns:a16="http://schemas.microsoft.com/office/drawing/2014/main" id="{8807DB8C-9366-68C9-7B3D-53B18C0C7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338" y="2152498"/>
            <a:ext cx="358445" cy="358445"/>
          </a:xfrm>
          <a:prstGeom prst="rect">
            <a:avLst/>
          </a:prstGeom>
        </p:spPr>
      </p:pic>
      <p:sp>
        <p:nvSpPr>
          <p:cNvPr id="10" name="Text 7">
            <a:extLst>
              <a:ext uri="{FF2B5EF4-FFF2-40B4-BE49-F238E27FC236}">
                <a16:creationId xmlns:a16="http://schemas.microsoft.com/office/drawing/2014/main" id="{821DCC97-AC8B-29FE-21D1-C56B2DCA4936}"/>
              </a:ext>
            </a:extLst>
          </p:cNvPr>
          <p:cNvSpPr/>
          <p:nvPr/>
        </p:nvSpPr>
        <p:spPr>
          <a:xfrm>
            <a:off x="1508760" y="2011680"/>
            <a:ext cx="435254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0B24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OECD AI Principles</a:t>
            </a:r>
            <a:endParaRPr lang="en-US" sz="2000" dirty="0"/>
          </a:p>
        </p:txBody>
      </p:sp>
      <p:sp>
        <p:nvSpPr>
          <p:cNvPr id="11" name="Text 8">
            <a:extLst>
              <a:ext uri="{FF2B5EF4-FFF2-40B4-BE49-F238E27FC236}">
                <a16:creationId xmlns:a16="http://schemas.microsoft.com/office/drawing/2014/main" id="{2230082D-C639-4DCE-EAA5-57EFC53FC92F}"/>
              </a:ext>
            </a:extLst>
          </p:cNvPr>
          <p:cNvSpPr/>
          <p:nvPr/>
        </p:nvSpPr>
        <p:spPr>
          <a:xfrm>
            <a:off x="1508760" y="2468880"/>
            <a:ext cx="4352544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Recommendation on Artificial Intelligence (2024)</a:t>
            </a:r>
            <a:endParaRPr lang="en-US" sz="1200" dirty="0"/>
          </a:p>
        </p:txBody>
      </p:sp>
      <p:sp>
        <p:nvSpPr>
          <p:cNvPr id="12" name="Shape 9">
            <a:extLst>
              <a:ext uri="{FF2B5EF4-FFF2-40B4-BE49-F238E27FC236}">
                <a16:creationId xmlns:a16="http://schemas.microsoft.com/office/drawing/2014/main" id="{7DA63A48-69BC-2CFA-49B5-1ACB946301B6}"/>
              </a:ext>
            </a:extLst>
          </p:cNvPr>
          <p:cNvSpPr/>
          <p:nvPr/>
        </p:nvSpPr>
        <p:spPr>
          <a:xfrm>
            <a:off x="868680" y="3017520"/>
            <a:ext cx="4809744" cy="0"/>
          </a:xfrm>
          <a:prstGeom prst="line">
            <a:avLst/>
          </a:prstGeom>
          <a:noFill/>
          <a:ln w="9525">
            <a:solidFill>
              <a:srgbClr val="D1D5D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0">
            <a:extLst>
              <a:ext uri="{FF2B5EF4-FFF2-40B4-BE49-F238E27FC236}">
                <a16:creationId xmlns:a16="http://schemas.microsoft.com/office/drawing/2014/main" id="{8E60643C-7552-5B57-8498-794CFE83684D}"/>
              </a:ext>
            </a:extLst>
          </p:cNvPr>
          <p:cNvSpPr/>
          <p:nvPr/>
        </p:nvSpPr>
        <p:spPr>
          <a:xfrm>
            <a:off x="868680" y="3154680"/>
            <a:ext cx="4809744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300" dirty="0">
                <a:solidFill>
                  <a:srgbClr val="F2641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Principle 1.5 — Accountability</a:t>
            </a:r>
            <a:endParaRPr lang="en-US" sz="1200" dirty="0"/>
          </a:p>
        </p:txBody>
      </p:sp>
      <p:sp>
        <p:nvSpPr>
          <p:cNvPr id="14" name="Text 11">
            <a:extLst>
              <a:ext uri="{FF2B5EF4-FFF2-40B4-BE49-F238E27FC236}">
                <a16:creationId xmlns:a16="http://schemas.microsoft.com/office/drawing/2014/main" id="{A6393D58-379E-1907-4F42-FC8F74A556A4}"/>
              </a:ext>
            </a:extLst>
          </p:cNvPr>
          <p:cNvSpPr/>
          <p:nvPr/>
        </p:nvSpPr>
        <p:spPr>
          <a:xfrm>
            <a:off x="868680" y="3520440"/>
            <a:ext cx="4809744" cy="2377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11182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“AI actors should apply a systematic risk management approach to each phase of the AI system lifecycle on an ongoing basis and </a:t>
            </a:r>
            <a:r>
              <a:rPr lang="en-US" sz="1400" b="1" i="1" dirty="0">
                <a:solidFill>
                  <a:srgbClr val="11182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adopt responsible business conduct </a:t>
            </a:r>
            <a:r>
              <a:rPr lang="en-US" sz="1400" i="1" dirty="0">
                <a:solidFill>
                  <a:srgbClr val="11182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 address risks related to AI systems.”</a:t>
            </a:r>
            <a:endParaRPr lang="en-US" sz="1400" dirty="0"/>
          </a:p>
        </p:txBody>
      </p:sp>
      <p:sp>
        <p:nvSpPr>
          <p:cNvPr id="16" name="Shape 13">
            <a:extLst>
              <a:ext uri="{FF2B5EF4-FFF2-40B4-BE49-F238E27FC236}">
                <a16:creationId xmlns:a16="http://schemas.microsoft.com/office/drawing/2014/main" id="{DF1029A7-6174-7EBB-4881-67E4D1A58CE0}"/>
              </a:ext>
            </a:extLst>
          </p:cNvPr>
          <p:cNvSpPr/>
          <p:nvPr/>
        </p:nvSpPr>
        <p:spPr>
          <a:xfrm>
            <a:off x="6272784" y="1691640"/>
            <a:ext cx="5541264" cy="109728"/>
          </a:xfrm>
          <a:prstGeom prst="rect">
            <a:avLst/>
          </a:prstGeom>
          <a:solidFill>
            <a:srgbClr val="0B244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4" name="Text 20">
            <a:extLst>
              <a:ext uri="{FF2B5EF4-FFF2-40B4-BE49-F238E27FC236}">
                <a16:creationId xmlns:a16="http://schemas.microsoft.com/office/drawing/2014/main" id="{6C427A83-AFB7-4CBB-4C7C-695999AA5A91}"/>
              </a:ext>
            </a:extLst>
          </p:cNvPr>
          <p:cNvSpPr/>
          <p:nvPr/>
        </p:nvSpPr>
        <p:spPr>
          <a:xfrm>
            <a:off x="502920" y="6172200"/>
            <a:ext cx="111556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i="1" dirty="0">
                <a:solidFill>
                  <a:srgbClr val="19376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This Guidance translates both instruments into concrete, practical actions for the AI context.</a:t>
            </a:r>
            <a:endParaRPr lang="en-US" sz="1300" dirty="0"/>
          </a:p>
        </p:txBody>
      </p:sp>
      <p:sp>
        <p:nvSpPr>
          <p:cNvPr id="25" name="Shape 21">
            <a:extLst>
              <a:ext uri="{FF2B5EF4-FFF2-40B4-BE49-F238E27FC236}">
                <a16:creationId xmlns:a16="http://schemas.microsoft.com/office/drawing/2014/main" id="{73CC557F-599F-E2BF-4259-CAF9DD1171D5}"/>
              </a:ext>
            </a:extLst>
          </p:cNvPr>
          <p:cNvSpPr/>
          <p:nvPr/>
        </p:nvSpPr>
        <p:spPr>
          <a:xfrm>
            <a:off x="502920" y="6510528"/>
            <a:ext cx="11185855" cy="0"/>
          </a:xfrm>
          <a:prstGeom prst="line">
            <a:avLst/>
          </a:prstGeom>
          <a:noFill/>
          <a:ln w="9525">
            <a:solidFill>
              <a:srgbClr val="D1D5D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22">
            <a:extLst>
              <a:ext uri="{FF2B5EF4-FFF2-40B4-BE49-F238E27FC236}">
                <a16:creationId xmlns:a16="http://schemas.microsoft.com/office/drawing/2014/main" id="{809AC585-6CAB-3252-E54A-4F64BD4E2090}"/>
              </a:ext>
            </a:extLst>
          </p:cNvPr>
          <p:cNvSpPr/>
          <p:nvPr/>
        </p:nvSpPr>
        <p:spPr>
          <a:xfrm>
            <a:off x="502920" y="6565392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OECD Due Diligence Guidance for Responsible AI  ·  2026</a:t>
            </a:r>
            <a:endParaRPr lang="en-US" sz="900" dirty="0"/>
          </a:p>
        </p:txBody>
      </p:sp>
      <p:sp>
        <p:nvSpPr>
          <p:cNvPr id="28" name="Text 24">
            <a:extLst>
              <a:ext uri="{FF2B5EF4-FFF2-40B4-BE49-F238E27FC236}">
                <a16:creationId xmlns:a16="http://schemas.microsoft.com/office/drawing/2014/main" id="{9361A5A3-0554-AEF9-A513-CDA4BF56F2AC}"/>
              </a:ext>
            </a:extLst>
          </p:cNvPr>
          <p:cNvSpPr/>
          <p:nvPr/>
        </p:nvSpPr>
        <p:spPr>
          <a:xfrm>
            <a:off x="11414455" y="6565392"/>
            <a:ext cx="274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900" dirty="0"/>
          </a:p>
        </p:txBody>
      </p:sp>
      <p:pic>
        <p:nvPicPr>
          <p:cNvPr id="29" name="Picture 18" descr="OECD. AI - YouTube">
            <a:extLst>
              <a:ext uri="{FF2B5EF4-FFF2-40B4-BE49-F238E27FC236}">
                <a16:creationId xmlns:a16="http://schemas.microsoft.com/office/drawing/2014/main" id="{1600AC94-320F-548B-52C6-76992353A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76" y="2029968"/>
            <a:ext cx="781195" cy="78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11">
            <a:extLst>
              <a:ext uri="{FF2B5EF4-FFF2-40B4-BE49-F238E27FC236}">
                <a16:creationId xmlns:a16="http://schemas.microsoft.com/office/drawing/2014/main" id="{3A36A2D8-EDEB-D801-B79F-D024B91FD568}"/>
              </a:ext>
            </a:extLst>
          </p:cNvPr>
          <p:cNvSpPr/>
          <p:nvPr/>
        </p:nvSpPr>
        <p:spPr>
          <a:xfrm>
            <a:off x="6741871" y="2112263"/>
            <a:ext cx="4809744" cy="40050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50000"/>
              </a:lnSpc>
              <a:buNone/>
            </a:pPr>
            <a:r>
              <a:rPr lang="en-US" sz="1400" b="1" i="1" dirty="0">
                <a:solidFill>
                  <a:srgbClr val="11182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Sets out common definition of an ‘AI system”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400" b="1" i="1" dirty="0">
              <a:solidFill>
                <a:srgbClr val="111827"/>
              </a:solidFill>
              <a:latin typeface="Georgia" pitchFamily="34" charset="0"/>
              <a:ea typeface="Georgia" pitchFamily="34" charset="-122"/>
              <a:cs typeface="Georgia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400" b="1" i="1" dirty="0">
                <a:solidFill>
                  <a:srgbClr val="11182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Calls on </a:t>
            </a:r>
            <a:r>
              <a:rPr lang="en-US" sz="1400" b="1" i="1" u="sng" dirty="0">
                <a:solidFill>
                  <a:srgbClr val="11182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all AI actors </a:t>
            </a:r>
            <a:r>
              <a:rPr lang="en-US" sz="1400" b="1" i="1" dirty="0">
                <a:solidFill>
                  <a:srgbClr val="11182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 promote and implement: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b="1" i="1" dirty="0">
                <a:solidFill>
                  <a:srgbClr val="111827"/>
                </a:solidFill>
                <a:latin typeface="Georgia" pitchFamily="34" charset="0"/>
              </a:rPr>
              <a:t>Inclusive growth, sustainable development and well-being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b="1" i="1" dirty="0">
                <a:solidFill>
                  <a:srgbClr val="111827"/>
                </a:solidFill>
                <a:latin typeface="Georgia" pitchFamily="34" charset="0"/>
              </a:rPr>
              <a:t>Respect for the rule of law, human rights and democratic values, including fairness and privacy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b="1" i="1" dirty="0">
                <a:solidFill>
                  <a:srgbClr val="111827"/>
                </a:solidFill>
                <a:latin typeface="Georgia" pitchFamily="34" charset="0"/>
              </a:rPr>
              <a:t>Transparency and explainability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b="1" i="1" dirty="0">
                <a:solidFill>
                  <a:srgbClr val="111827"/>
                </a:solidFill>
                <a:latin typeface="Georgia" pitchFamily="34" charset="0"/>
              </a:rPr>
              <a:t>Robustness, security, and safety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b="1" i="1" dirty="0">
                <a:solidFill>
                  <a:srgbClr val="111827"/>
                </a:solidFill>
                <a:latin typeface="Georgia" pitchFamily="34" charset="0"/>
              </a:rPr>
              <a:t>Accountability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003714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1D474B-9413-F18F-E394-89459B345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Metric Properties of Map Projections">
            <a:extLst>
              <a:ext uri="{FF2B5EF4-FFF2-40B4-BE49-F238E27FC236}">
                <a16:creationId xmlns:a16="http://schemas.microsoft.com/office/drawing/2014/main" id="{14A12D9C-9009-6F79-3D0E-FFE21C332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63" y="685945"/>
            <a:ext cx="10944073" cy="549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C3A19C-5FFA-01E1-7BCE-331D6B9E62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733897-678E-4290-9C0A-AA79D66E10E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E64C34BF-DCC0-DF5D-232A-4F9F08020452}"/>
              </a:ext>
            </a:extLst>
          </p:cNvPr>
          <p:cNvSpPr txBox="1">
            <a:spLocks/>
          </p:cNvSpPr>
          <p:nvPr/>
        </p:nvSpPr>
        <p:spPr>
          <a:xfrm>
            <a:off x="9240621" y="649287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GB" sz="900" dirty="0">
              <a:solidFill>
                <a:srgbClr val="3F3F3F"/>
              </a:solidFill>
              <a:latin typeface="Arial Narrow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508C85-C5CF-6260-43CA-E668A9133433}"/>
              </a:ext>
            </a:extLst>
          </p:cNvPr>
          <p:cNvSpPr/>
          <p:nvPr/>
        </p:nvSpPr>
        <p:spPr>
          <a:xfrm>
            <a:off x="1776507" y="3050647"/>
            <a:ext cx="2651560" cy="932461"/>
          </a:xfrm>
          <a:prstGeom prst="rect">
            <a:avLst/>
          </a:prstGeom>
          <a:solidFill>
            <a:srgbClr val="C2E7FE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Clr>
                <a:srgbClr val="004775"/>
              </a:buClr>
              <a:defRPr/>
            </a:pPr>
            <a:r>
              <a:rPr lang="en-US" sz="1400" dirty="0">
                <a:solidFill>
                  <a:srgbClr val="3F3F3F"/>
                </a:solidFill>
                <a:latin typeface="Arial Narrow"/>
              </a:rPr>
              <a:t>Canada Voluntary Code of Conduct</a:t>
            </a:r>
          </a:p>
          <a:p>
            <a:pPr>
              <a:buClr>
                <a:srgbClr val="004775"/>
              </a:buClr>
              <a:defRPr/>
            </a:pPr>
            <a:endParaRPr lang="en-US" sz="1400" dirty="0">
              <a:solidFill>
                <a:srgbClr val="3F3F3F"/>
              </a:solidFill>
              <a:latin typeface="Arial Narrow"/>
            </a:endParaRPr>
          </a:p>
          <a:p>
            <a:pPr>
              <a:buClr>
                <a:srgbClr val="004775"/>
              </a:buClr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US NIST Risk Management Framework</a:t>
            </a:r>
          </a:p>
          <a:p>
            <a:pPr>
              <a:buClr>
                <a:srgbClr val="004775"/>
              </a:buClr>
              <a:defRPr/>
            </a:pPr>
            <a:endParaRPr lang="en-GB" sz="1200" dirty="0">
              <a:solidFill>
                <a:srgbClr val="3F3F3F"/>
              </a:solidFill>
              <a:latin typeface="Arial Narrow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775"/>
              </a:buClr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7FAB87E-B4B2-6376-3EAF-623D267A4CF5}"/>
              </a:ext>
            </a:extLst>
          </p:cNvPr>
          <p:cNvCxnSpPr>
            <a:cxnSpLocks/>
          </p:cNvCxnSpPr>
          <p:nvPr/>
        </p:nvCxnSpPr>
        <p:spPr>
          <a:xfrm flipH="1">
            <a:off x="1016003" y="3064503"/>
            <a:ext cx="3240000" cy="0"/>
          </a:xfrm>
          <a:prstGeom prst="line">
            <a:avLst/>
          </a:prstGeom>
          <a:ln w="28575">
            <a:solidFill>
              <a:srgbClr val="0047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8">
            <a:extLst>
              <a:ext uri="{FF2B5EF4-FFF2-40B4-BE49-F238E27FC236}">
                <a16:creationId xmlns:a16="http://schemas.microsoft.com/office/drawing/2014/main" id="{F4EFBAFF-AB3A-D391-2730-0EBB19E4D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177" y="2571733"/>
            <a:ext cx="607704" cy="34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Flag of the United Kingdom - Wikipedia">
            <a:extLst>
              <a:ext uri="{FF2B5EF4-FFF2-40B4-BE49-F238E27FC236}">
                <a16:creationId xmlns:a16="http://schemas.microsoft.com/office/drawing/2014/main" id="{01882D17-2908-26FE-09BD-5E0B4E6BA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377" y="3165291"/>
            <a:ext cx="607704" cy="30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Oval 58">
            <a:extLst>
              <a:ext uri="{FF2B5EF4-FFF2-40B4-BE49-F238E27FC236}">
                <a16:creationId xmlns:a16="http://schemas.microsoft.com/office/drawing/2014/main" id="{13756067-ADE5-6E34-0EE5-FD107E95BECE}"/>
              </a:ext>
            </a:extLst>
          </p:cNvPr>
          <p:cNvSpPr/>
          <p:nvPr/>
        </p:nvSpPr>
        <p:spPr>
          <a:xfrm>
            <a:off x="9072439" y="3387339"/>
            <a:ext cx="993123" cy="875770"/>
          </a:xfrm>
          <a:prstGeom prst="ellipse">
            <a:avLst/>
          </a:prstGeom>
          <a:gradFill flip="none" rotWithShape="1">
            <a:gsLst>
              <a:gs pos="25000">
                <a:srgbClr val="85C747"/>
              </a:gs>
              <a:gs pos="52000">
                <a:srgbClr val="85C747">
                  <a:alpha val="50000"/>
                </a:srgbClr>
              </a:gs>
              <a:gs pos="100000">
                <a:schemeClr val="bg1">
                  <a:alpha val="9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88BC9B7F-9837-1B87-D70B-AFD583CECC98}"/>
              </a:ext>
            </a:extLst>
          </p:cNvPr>
          <p:cNvSpPr/>
          <p:nvPr/>
        </p:nvSpPr>
        <p:spPr>
          <a:xfrm>
            <a:off x="5889705" y="1433883"/>
            <a:ext cx="720000" cy="720000"/>
          </a:xfrm>
          <a:prstGeom prst="ellipse">
            <a:avLst/>
          </a:prstGeom>
          <a:gradFill flip="none" rotWithShape="1">
            <a:gsLst>
              <a:gs pos="25000">
                <a:srgbClr val="85C747"/>
              </a:gs>
              <a:gs pos="52000">
                <a:srgbClr val="85C747">
                  <a:alpha val="50000"/>
                </a:srgbClr>
              </a:gs>
              <a:gs pos="100000">
                <a:schemeClr val="bg1">
                  <a:alpha val="9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0163080B-DFFB-0E5A-E03E-4904DF4140DD}"/>
              </a:ext>
            </a:extLst>
          </p:cNvPr>
          <p:cNvSpPr/>
          <p:nvPr/>
        </p:nvSpPr>
        <p:spPr>
          <a:xfrm>
            <a:off x="2950600" y="1820199"/>
            <a:ext cx="720000" cy="720000"/>
          </a:xfrm>
          <a:prstGeom prst="ellipse">
            <a:avLst/>
          </a:prstGeom>
          <a:gradFill flip="none" rotWithShape="1">
            <a:gsLst>
              <a:gs pos="25000">
                <a:srgbClr val="85C747"/>
              </a:gs>
              <a:gs pos="52000">
                <a:srgbClr val="85C747">
                  <a:alpha val="50000"/>
                </a:srgbClr>
              </a:gs>
              <a:gs pos="100000">
                <a:schemeClr val="bg1">
                  <a:alpha val="9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45670D8-DA36-2E15-6076-C210C0748F5C}"/>
              </a:ext>
            </a:extLst>
          </p:cNvPr>
          <p:cNvCxnSpPr>
            <a:cxnSpLocks/>
          </p:cNvCxnSpPr>
          <p:nvPr/>
        </p:nvCxnSpPr>
        <p:spPr>
          <a:xfrm>
            <a:off x="3298766" y="2181694"/>
            <a:ext cx="0" cy="879006"/>
          </a:xfrm>
          <a:prstGeom prst="line">
            <a:avLst/>
          </a:prstGeom>
          <a:ln w="12700">
            <a:solidFill>
              <a:srgbClr val="0047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4">
            <a:extLst>
              <a:ext uri="{FF2B5EF4-FFF2-40B4-BE49-F238E27FC236}">
                <a16:creationId xmlns:a16="http://schemas.microsoft.com/office/drawing/2014/main" id="{3903FA57-44A1-0C51-58F0-3138E4134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136" y="3599185"/>
            <a:ext cx="524266" cy="2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>
            <a:extLst>
              <a:ext uri="{FF2B5EF4-FFF2-40B4-BE49-F238E27FC236}">
                <a16:creationId xmlns:a16="http://schemas.microsoft.com/office/drawing/2014/main" id="{F6FA576A-E314-A698-0BB4-0C263F41E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135" y="3159053"/>
            <a:ext cx="553100" cy="2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79BD7C78-54F0-40A4-4A97-C4B63CA26CC2}"/>
              </a:ext>
            </a:extLst>
          </p:cNvPr>
          <p:cNvSpPr/>
          <p:nvPr/>
        </p:nvSpPr>
        <p:spPr>
          <a:xfrm>
            <a:off x="5376875" y="2496125"/>
            <a:ext cx="2485851" cy="1141583"/>
          </a:xfrm>
          <a:prstGeom prst="rect">
            <a:avLst/>
          </a:prstGeom>
          <a:solidFill>
            <a:srgbClr val="C2E7FE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Clr>
                <a:srgbClr val="004775"/>
              </a:buClr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EU CSDDD, Digital Services Act, and AI Act</a:t>
            </a:r>
            <a:endParaRPr lang="en-US" sz="1400" dirty="0">
              <a:solidFill>
                <a:srgbClr val="3F3F3F"/>
              </a:solidFill>
              <a:latin typeface="Arial Narrow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775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775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UK DSIT AI Assurance Framework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6EDEA06-E4E2-25FF-E608-AB23F4021666}"/>
              </a:ext>
            </a:extLst>
          </p:cNvPr>
          <p:cNvCxnSpPr>
            <a:cxnSpLocks/>
          </p:cNvCxnSpPr>
          <p:nvPr/>
        </p:nvCxnSpPr>
        <p:spPr>
          <a:xfrm>
            <a:off x="6263939" y="1806311"/>
            <a:ext cx="0" cy="678043"/>
          </a:xfrm>
          <a:prstGeom prst="line">
            <a:avLst/>
          </a:prstGeom>
          <a:ln w="12700">
            <a:solidFill>
              <a:srgbClr val="0047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36D4A846-3C6A-35E8-589E-76E845000551}"/>
              </a:ext>
            </a:extLst>
          </p:cNvPr>
          <p:cNvCxnSpPr>
            <a:cxnSpLocks/>
          </p:cNvCxnSpPr>
          <p:nvPr/>
        </p:nvCxnSpPr>
        <p:spPr>
          <a:xfrm flipH="1">
            <a:off x="4605867" y="2484354"/>
            <a:ext cx="3246763" cy="0"/>
          </a:xfrm>
          <a:prstGeom prst="line">
            <a:avLst/>
          </a:prstGeom>
          <a:ln w="28575">
            <a:solidFill>
              <a:srgbClr val="0047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id="{E1ACDA1C-5085-5842-AB98-6804A3338AA8}"/>
              </a:ext>
            </a:extLst>
          </p:cNvPr>
          <p:cNvSpPr/>
          <p:nvPr/>
        </p:nvSpPr>
        <p:spPr>
          <a:xfrm>
            <a:off x="9366881" y="1764354"/>
            <a:ext cx="720000" cy="720000"/>
          </a:xfrm>
          <a:prstGeom prst="ellipse">
            <a:avLst/>
          </a:prstGeom>
          <a:gradFill flip="none" rotWithShape="1">
            <a:gsLst>
              <a:gs pos="25000">
                <a:srgbClr val="85C747"/>
              </a:gs>
              <a:gs pos="52000">
                <a:srgbClr val="85C747">
                  <a:alpha val="50000"/>
                </a:srgbClr>
              </a:gs>
              <a:gs pos="100000">
                <a:schemeClr val="bg1">
                  <a:alpha val="9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79612B8-FC8F-6616-D803-C469EAC47CDE}"/>
              </a:ext>
            </a:extLst>
          </p:cNvPr>
          <p:cNvSpPr/>
          <p:nvPr/>
        </p:nvSpPr>
        <p:spPr>
          <a:xfrm>
            <a:off x="8753521" y="742233"/>
            <a:ext cx="2485851" cy="875770"/>
          </a:xfrm>
          <a:prstGeom prst="rect">
            <a:avLst/>
          </a:prstGeom>
          <a:solidFill>
            <a:srgbClr val="C2E7FE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Clr>
                <a:srgbClr val="004775"/>
              </a:buClr>
              <a:defRPr/>
            </a:pPr>
            <a:r>
              <a:rPr lang="en-US" sz="1400" dirty="0">
                <a:solidFill>
                  <a:srgbClr val="3F3F3F"/>
                </a:solidFill>
                <a:latin typeface="Arial Narrow"/>
              </a:rPr>
              <a:t>Japan AI Guidance for Business</a:t>
            </a:r>
          </a:p>
          <a:p>
            <a:pPr>
              <a:buClr>
                <a:srgbClr val="004775"/>
              </a:buClr>
              <a:defRPr/>
            </a:pPr>
            <a:endParaRPr lang="en-US" sz="1400" dirty="0">
              <a:solidFill>
                <a:srgbClr val="3F3F3F"/>
              </a:solidFill>
              <a:latin typeface="Arial Narrow"/>
            </a:endParaRPr>
          </a:p>
          <a:p>
            <a:pPr>
              <a:buClr>
                <a:srgbClr val="004775"/>
              </a:buClr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Korea AI Basic Act</a:t>
            </a:r>
            <a:endParaRPr lang="en-US" sz="1400" dirty="0">
              <a:solidFill>
                <a:srgbClr val="3F3F3F"/>
              </a:solidFill>
              <a:latin typeface="Arial Narrow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48184AF-7094-8BCA-8A55-DE08ED2E2145}"/>
              </a:ext>
            </a:extLst>
          </p:cNvPr>
          <p:cNvCxnSpPr>
            <a:cxnSpLocks/>
          </p:cNvCxnSpPr>
          <p:nvPr/>
        </p:nvCxnSpPr>
        <p:spPr>
          <a:xfrm flipV="1">
            <a:off x="9726881" y="1574666"/>
            <a:ext cx="0" cy="607336"/>
          </a:xfrm>
          <a:prstGeom prst="line">
            <a:avLst/>
          </a:prstGeom>
          <a:ln w="12700">
            <a:solidFill>
              <a:srgbClr val="0047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822190B-8BC8-468D-AB7B-913349CA0E77}"/>
              </a:ext>
            </a:extLst>
          </p:cNvPr>
          <p:cNvCxnSpPr>
            <a:cxnSpLocks/>
          </p:cNvCxnSpPr>
          <p:nvPr/>
        </p:nvCxnSpPr>
        <p:spPr>
          <a:xfrm flipH="1">
            <a:off x="8207931" y="740849"/>
            <a:ext cx="3019857" cy="0"/>
          </a:xfrm>
          <a:prstGeom prst="line">
            <a:avLst/>
          </a:prstGeom>
          <a:ln w="28575">
            <a:solidFill>
              <a:srgbClr val="0047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CD1F12C8-F655-9917-47D2-34089BE839FF}"/>
              </a:ext>
            </a:extLst>
          </p:cNvPr>
          <p:cNvCxnSpPr>
            <a:cxnSpLocks/>
          </p:cNvCxnSpPr>
          <p:nvPr/>
        </p:nvCxnSpPr>
        <p:spPr>
          <a:xfrm>
            <a:off x="9551409" y="3942824"/>
            <a:ext cx="17592" cy="1055118"/>
          </a:xfrm>
          <a:prstGeom prst="line">
            <a:avLst/>
          </a:prstGeom>
          <a:ln w="12700">
            <a:solidFill>
              <a:srgbClr val="0047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81">
            <a:extLst>
              <a:ext uri="{FF2B5EF4-FFF2-40B4-BE49-F238E27FC236}">
                <a16:creationId xmlns:a16="http://schemas.microsoft.com/office/drawing/2014/main" id="{F18E0857-178F-2309-5205-F1F80E2501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42238" y="1167591"/>
            <a:ext cx="495090" cy="330060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2054" name="Picture 6" descr="Flag of Japan - Wikipedia">
            <a:extLst>
              <a:ext uri="{FF2B5EF4-FFF2-40B4-BE49-F238E27FC236}">
                <a16:creationId xmlns:a16="http://schemas.microsoft.com/office/drawing/2014/main" id="{7CA86AD8-2440-2D92-EFD2-CD3CBC0C4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238" y="775934"/>
            <a:ext cx="495091" cy="329461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F6C053EC-AD80-B97C-A965-5878E7F6D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392" y="6094749"/>
            <a:ext cx="562306" cy="374190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D54AA322-3254-B5B3-A6B1-DE062FAD97A4}"/>
              </a:ext>
            </a:extLst>
          </p:cNvPr>
          <p:cNvSpPr/>
          <p:nvPr/>
        </p:nvSpPr>
        <p:spPr>
          <a:xfrm>
            <a:off x="8761369" y="4997942"/>
            <a:ext cx="2466419" cy="1556946"/>
          </a:xfrm>
          <a:prstGeom prst="rect">
            <a:avLst/>
          </a:prstGeom>
          <a:solidFill>
            <a:srgbClr val="C2E7FE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Clr>
                <a:srgbClr val="004775"/>
              </a:buClr>
              <a:defRPr/>
            </a:pPr>
            <a:r>
              <a:rPr lang="en-US" sz="1400" dirty="0">
                <a:solidFill>
                  <a:srgbClr val="3F3F3F"/>
                </a:solidFill>
                <a:latin typeface="Arial Narrow"/>
              </a:rPr>
              <a:t>Australia Voluntary AI Safety Standard</a:t>
            </a:r>
          </a:p>
          <a:p>
            <a:pPr>
              <a:buClr>
                <a:srgbClr val="004775"/>
              </a:buClr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  <a:p>
            <a:pPr>
              <a:buClr>
                <a:srgbClr val="004775"/>
              </a:buClr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ASEAN Guide on AI Governance </a:t>
            </a:r>
          </a:p>
          <a:p>
            <a:pPr>
              <a:buClr>
                <a:srgbClr val="004775"/>
              </a:buClr>
              <a:defRPr/>
            </a:pPr>
            <a:endParaRPr lang="en-US" sz="1400" dirty="0">
              <a:solidFill>
                <a:srgbClr val="3F3F3F"/>
              </a:solidFill>
              <a:latin typeface="Arial Narrow"/>
            </a:endParaRPr>
          </a:p>
          <a:p>
            <a:pPr>
              <a:buClr>
                <a:srgbClr val="004775"/>
              </a:buClr>
              <a:defRPr/>
            </a:pPr>
            <a:r>
              <a:rPr lang="en-US" sz="1400" dirty="0">
                <a:solidFill>
                  <a:srgbClr val="3F3F3F"/>
                </a:solidFill>
                <a:latin typeface="Arial Narrow"/>
              </a:rPr>
              <a:t>Singapore AI Verify Testing Framework</a:t>
            </a:r>
          </a:p>
          <a:p>
            <a:pPr>
              <a:buClr>
                <a:srgbClr val="004775"/>
              </a:buClr>
              <a:defRPr/>
            </a:pPr>
            <a:endParaRPr lang="en-US" sz="1400" dirty="0">
              <a:solidFill>
                <a:srgbClr val="3F3F3F"/>
              </a:solidFill>
              <a:latin typeface="Arial Narrow"/>
            </a:endParaRP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AE291FCE-7FAA-7482-EA3B-4741161B7FB0}"/>
              </a:ext>
            </a:extLst>
          </p:cNvPr>
          <p:cNvCxnSpPr>
            <a:cxnSpLocks/>
          </p:cNvCxnSpPr>
          <p:nvPr/>
        </p:nvCxnSpPr>
        <p:spPr>
          <a:xfrm flipH="1" flipV="1">
            <a:off x="8193860" y="4983020"/>
            <a:ext cx="3033928" cy="50395"/>
          </a:xfrm>
          <a:prstGeom prst="line">
            <a:avLst/>
          </a:prstGeom>
          <a:ln w="28575">
            <a:solidFill>
              <a:srgbClr val="0047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Picture 91">
            <a:extLst>
              <a:ext uri="{FF2B5EF4-FFF2-40B4-BE49-F238E27FC236}">
                <a16:creationId xmlns:a16="http://schemas.microsoft.com/office/drawing/2014/main" id="{A4112EB3-9DCD-6529-EB30-14B04317A88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91392" y="5583457"/>
            <a:ext cx="559838" cy="360112"/>
          </a:xfrm>
          <a:prstGeom prst="rect">
            <a:avLst/>
          </a:prstGeom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49386F5C-0ABF-FCE2-A0A6-1A62C29A1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469" y="5088823"/>
            <a:ext cx="547229" cy="27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" name="Rectangle 112">
            <a:extLst>
              <a:ext uri="{FF2B5EF4-FFF2-40B4-BE49-F238E27FC236}">
                <a16:creationId xmlns:a16="http://schemas.microsoft.com/office/drawing/2014/main" id="{19178F95-F8A1-ABDF-E399-D6BC5031C3C2}"/>
              </a:ext>
            </a:extLst>
          </p:cNvPr>
          <p:cNvSpPr/>
          <p:nvPr/>
        </p:nvSpPr>
        <p:spPr>
          <a:xfrm>
            <a:off x="299040" y="4396949"/>
            <a:ext cx="2466419" cy="1942118"/>
          </a:xfrm>
          <a:prstGeom prst="rect">
            <a:avLst/>
          </a:prstGeom>
          <a:solidFill>
            <a:srgbClr val="C2E7FE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Clr>
                <a:srgbClr val="004775"/>
              </a:buClr>
              <a:defRPr/>
            </a:pPr>
            <a:r>
              <a:rPr lang="en-GB" sz="1400" dirty="0">
                <a:solidFill>
                  <a:srgbClr val="3F3F3F"/>
                </a:solidFill>
                <a:latin typeface="Arial Narrow"/>
              </a:rPr>
              <a:t>Relevant international frameworks:</a:t>
            </a:r>
          </a:p>
          <a:p>
            <a:pPr>
              <a:buClr>
                <a:srgbClr val="004775"/>
              </a:buClr>
              <a:defRPr/>
            </a:pPr>
            <a:endParaRPr lang="en-GB" sz="1400" dirty="0">
              <a:solidFill>
                <a:srgbClr val="3F3F3F"/>
              </a:solidFill>
              <a:latin typeface="Arial Narrow"/>
            </a:endParaRPr>
          </a:p>
          <a:p>
            <a:pPr marL="285750" indent="-285750">
              <a:buClr>
                <a:srgbClr val="004775"/>
              </a:buClr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rgbClr val="3F3F3F"/>
                </a:solidFill>
                <a:latin typeface="Arial Narrow"/>
              </a:rPr>
              <a:t>Hiroshima Process Code of Conduct </a:t>
            </a:r>
          </a:p>
          <a:p>
            <a:pPr marL="285750" indent="-285750">
              <a:buClr>
                <a:srgbClr val="004775"/>
              </a:buClr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rgbClr val="3F3F3F"/>
                </a:solidFill>
                <a:latin typeface="Arial Narrow"/>
              </a:rPr>
              <a:t>Council of Europe Framework Convention</a:t>
            </a:r>
          </a:p>
          <a:p>
            <a:pPr marL="285750" indent="-285750">
              <a:buClr>
                <a:srgbClr val="004775"/>
              </a:buClr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rgbClr val="3F3F3F"/>
                </a:solidFill>
                <a:latin typeface="Arial Narrow"/>
              </a:rPr>
              <a:t>UNGPs</a:t>
            </a:r>
          </a:p>
          <a:p>
            <a:pPr marL="285750" indent="-285750">
              <a:buClr>
                <a:srgbClr val="004775"/>
              </a:buClr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rgbClr val="3F3F3F"/>
                </a:solidFill>
                <a:latin typeface="Arial Narrow"/>
              </a:rPr>
              <a:t>ILO Tripartite Declaration</a:t>
            </a:r>
          </a:p>
          <a:p>
            <a:pPr marL="171450" indent="-171450">
              <a:buClr>
                <a:srgbClr val="004775"/>
              </a:buClr>
              <a:buFont typeface="Arial" panose="020B0604020202020204" pitchFamily="34" charset="0"/>
              <a:buChar char="•"/>
              <a:defRPr/>
            </a:pPr>
            <a:endParaRPr lang="en-GB" sz="1200" dirty="0">
              <a:solidFill>
                <a:srgbClr val="3F3F3F"/>
              </a:solidFill>
              <a:latin typeface="Arial Narrow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775"/>
              </a:buClr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8" name="Text 1">
            <a:extLst>
              <a:ext uri="{FF2B5EF4-FFF2-40B4-BE49-F238E27FC236}">
                <a16:creationId xmlns:a16="http://schemas.microsoft.com/office/drawing/2014/main" id="{AB09D35E-BFFA-9083-EE01-4EB44D448778}"/>
              </a:ext>
            </a:extLst>
          </p:cNvPr>
          <p:cNvSpPr/>
          <p:nvPr/>
        </p:nvSpPr>
        <p:spPr>
          <a:xfrm>
            <a:off x="228600" y="320040"/>
            <a:ext cx="91440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tool to navigate frameworks</a:t>
            </a:r>
            <a:endParaRPr lang="en-US" sz="1100" dirty="0"/>
          </a:p>
        </p:txBody>
      </p:sp>
      <p:sp>
        <p:nvSpPr>
          <p:cNvPr id="11" name="Text 2">
            <a:extLst>
              <a:ext uri="{FF2B5EF4-FFF2-40B4-BE49-F238E27FC236}">
                <a16:creationId xmlns:a16="http://schemas.microsoft.com/office/drawing/2014/main" id="{000EF037-AE2B-F08F-B474-D3375B6B4FA9}"/>
              </a:ext>
            </a:extLst>
          </p:cNvPr>
          <p:cNvSpPr/>
          <p:nvPr/>
        </p:nvSpPr>
        <p:spPr>
          <a:xfrm>
            <a:off x="228600" y="594360"/>
            <a:ext cx="111556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504145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1C729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228600" y="320040"/>
            <a:ext cx="91440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THE GUIDANCE OFFERS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228600" y="594360"/>
            <a:ext cx="111556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0B24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Three defining characteristics</a:t>
            </a:r>
            <a:endParaRPr lang="en-US" sz="3000" dirty="0"/>
          </a:p>
        </p:txBody>
      </p:sp>
      <p:sp>
        <p:nvSpPr>
          <p:cNvPr id="5" name="Shape 3"/>
          <p:cNvSpPr/>
          <p:nvPr/>
        </p:nvSpPr>
        <p:spPr>
          <a:xfrm>
            <a:off x="228600" y="1298448"/>
            <a:ext cx="822960" cy="54864"/>
          </a:xfrm>
          <a:prstGeom prst="rect">
            <a:avLst/>
          </a:prstGeom>
          <a:solidFill>
            <a:srgbClr val="F2641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228600" y="1691640"/>
            <a:ext cx="3730752" cy="4526280"/>
          </a:xfrm>
          <a:prstGeom prst="rect">
            <a:avLst/>
          </a:prstGeom>
          <a:solidFill>
            <a:srgbClr val="FFFFFF"/>
          </a:solidFill>
          <a:ln w="9525">
            <a:solidFill>
              <a:srgbClr val="D1D5DB"/>
            </a:solidFill>
            <a:prstDash val="solid"/>
          </a:ln>
          <a:effectLst>
            <a:outerShdw blurRad="127000" dist="2540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228600" y="1691640"/>
            <a:ext cx="3730752" cy="777240"/>
          </a:xfrm>
          <a:prstGeom prst="rect">
            <a:avLst/>
          </a:prstGeom>
          <a:solidFill>
            <a:srgbClr val="1C729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548640" y="1874520"/>
            <a:ext cx="457200" cy="457200"/>
          </a:xfrm>
          <a:prstGeom prst="ellipse">
            <a:avLst/>
          </a:prstGeom>
          <a:solidFill>
            <a:srgbClr val="FFFFFF">
              <a:alpha val="25000"/>
            </a:srgbClr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24" y="1975104"/>
            <a:ext cx="256032" cy="256032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1143000" y="1856232"/>
            <a:ext cx="2724912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Promoting coherence</a:t>
            </a:r>
            <a:endParaRPr lang="en-US" sz="1800" dirty="0"/>
          </a:p>
        </p:txBody>
      </p:sp>
      <p:sp>
        <p:nvSpPr>
          <p:cNvPr id="11" name="Text 8"/>
          <p:cNvSpPr/>
          <p:nvPr/>
        </p:nvSpPr>
        <p:spPr>
          <a:xfrm>
            <a:off x="502920" y="2606040"/>
            <a:ext cx="3182112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i="1" dirty="0">
                <a:solidFill>
                  <a:srgbClr val="19376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Rooted in OECD instruments; coherent with leading frameworks.</a:t>
            </a:r>
            <a:endParaRPr lang="en-US" sz="1300" dirty="0"/>
          </a:p>
        </p:txBody>
      </p:sp>
      <p:sp>
        <p:nvSpPr>
          <p:cNvPr id="12" name="Shape 9"/>
          <p:cNvSpPr/>
          <p:nvPr/>
        </p:nvSpPr>
        <p:spPr>
          <a:xfrm>
            <a:off x="502920" y="3474720"/>
            <a:ext cx="3182112" cy="0"/>
          </a:xfrm>
          <a:prstGeom prst="line">
            <a:avLst/>
          </a:prstGeom>
          <a:noFill/>
          <a:ln w="9525">
            <a:solidFill>
              <a:srgbClr val="D1D5D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502920" y="3566160"/>
            <a:ext cx="3227832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400"/>
              </a:spcAft>
              <a:buSzPct val="100000"/>
              <a:buChar char="■"/>
            </a:pPr>
            <a:r>
              <a:rPr lang="en-US" sz="115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G7 Hiroshima Process Code of Conduct</a:t>
            </a:r>
            <a:endParaRPr lang="en-US" sz="1150" dirty="0"/>
          </a:p>
          <a:p>
            <a:pPr marL="342900" indent="-342900">
              <a:spcAft>
                <a:spcPts val="400"/>
              </a:spcAft>
              <a:buSzPct val="100000"/>
              <a:buChar char="■"/>
            </a:pPr>
            <a:r>
              <a:rPr lang="en-US" sz="115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 Guiding Principles on Business &amp; Human Rights</a:t>
            </a:r>
            <a:endParaRPr lang="en-US" sz="1150" dirty="0"/>
          </a:p>
          <a:p>
            <a:pPr marL="342900" indent="-342900">
              <a:spcAft>
                <a:spcPts val="400"/>
              </a:spcAft>
              <a:buSzPct val="100000"/>
              <a:buChar char="■"/>
            </a:pPr>
            <a:r>
              <a:rPr lang="en-US" sz="115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EU AI Act, DSA, CSDDD</a:t>
            </a:r>
            <a:endParaRPr lang="en-US" sz="1150" dirty="0"/>
          </a:p>
          <a:p>
            <a:pPr marL="342900" indent="-342900">
              <a:spcAft>
                <a:spcPts val="400"/>
              </a:spcAft>
              <a:buSzPct val="100000"/>
              <a:buChar char="■"/>
            </a:pPr>
            <a:r>
              <a:rPr lang="en-US" sz="115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Council of Europe AI Convention</a:t>
            </a:r>
            <a:endParaRPr lang="en-US" sz="1150" dirty="0"/>
          </a:p>
          <a:p>
            <a:pPr marL="342900" indent="-342900">
              <a:spcAft>
                <a:spcPts val="400"/>
              </a:spcAft>
              <a:buSzPct val="100000"/>
              <a:buChar char="■"/>
            </a:pPr>
            <a:r>
              <a:rPr lang="en-US" sz="115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 NIST AI RMF </a:t>
            </a:r>
          </a:p>
          <a:p>
            <a:pPr marL="342900" indent="-342900">
              <a:spcAft>
                <a:spcPts val="400"/>
              </a:spcAft>
              <a:buSzPct val="100000"/>
              <a:buChar char="■"/>
            </a:pPr>
            <a:r>
              <a:rPr lang="en-US" sz="115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Korea AI Basic Act</a:t>
            </a:r>
            <a:endParaRPr lang="en-US" sz="1150" dirty="0"/>
          </a:p>
          <a:p>
            <a:pPr marL="342900" indent="-342900">
              <a:spcAft>
                <a:spcPts val="400"/>
              </a:spcAft>
              <a:buSzPct val="100000"/>
              <a:buChar char="■"/>
            </a:pPr>
            <a:r>
              <a:rPr lang="en-US" sz="115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ISO/IEC &amp; IEEE standards</a:t>
            </a:r>
            <a:endParaRPr lang="en-US" sz="1150" dirty="0"/>
          </a:p>
        </p:txBody>
      </p:sp>
      <p:sp>
        <p:nvSpPr>
          <p:cNvPr id="14" name="Shape 11"/>
          <p:cNvSpPr/>
          <p:nvPr/>
        </p:nvSpPr>
        <p:spPr>
          <a:xfrm>
            <a:off x="4178808" y="1691640"/>
            <a:ext cx="3730752" cy="4526280"/>
          </a:xfrm>
          <a:prstGeom prst="rect">
            <a:avLst/>
          </a:prstGeom>
          <a:solidFill>
            <a:srgbClr val="FFFFFF"/>
          </a:solidFill>
          <a:ln w="9525">
            <a:solidFill>
              <a:srgbClr val="D1D5DB"/>
            </a:solidFill>
            <a:prstDash val="solid"/>
          </a:ln>
          <a:effectLst>
            <a:outerShdw blurRad="127000" dist="2540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Shape 12"/>
          <p:cNvSpPr/>
          <p:nvPr/>
        </p:nvSpPr>
        <p:spPr>
          <a:xfrm>
            <a:off x="4178808" y="1691640"/>
            <a:ext cx="3730752" cy="777240"/>
          </a:xfrm>
          <a:prstGeom prst="rect">
            <a:avLst/>
          </a:prstGeom>
          <a:solidFill>
            <a:srgbClr val="0B244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3"/>
          <p:cNvSpPr/>
          <p:nvPr/>
        </p:nvSpPr>
        <p:spPr>
          <a:xfrm>
            <a:off x="4498848" y="1874520"/>
            <a:ext cx="457200" cy="457200"/>
          </a:xfrm>
          <a:prstGeom prst="ellipse">
            <a:avLst/>
          </a:prstGeom>
          <a:solidFill>
            <a:srgbClr val="FFFFFF">
              <a:alpha val="25000"/>
            </a:srgbClr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9432" y="1975104"/>
            <a:ext cx="256032" cy="256032"/>
          </a:xfrm>
          <a:prstGeom prst="rect">
            <a:avLst/>
          </a:prstGeom>
        </p:spPr>
      </p:pic>
      <p:sp>
        <p:nvSpPr>
          <p:cNvPr id="18" name="Text 14"/>
          <p:cNvSpPr/>
          <p:nvPr/>
        </p:nvSpPr>
        <p:spPr>
          <a:xfrm>
            <a:off x="5093208" y="1856232"/>
            <a:ext cx="2724912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Comprehensive</a:t>
            </a:r>
            <a:endParaRPr lang="en-US" sz="1800" dirty="0"/>
          </a:p>
        </p:txBody>
      </p:sp>
      <p:sp>
        <p:nvSpPr>
          <p:cNvPr id="19" name="Text 15"/>
          <p:cNvSpPr/>
          <p:nvPr/>
        </p:nvSpPr>
        <p:spPr>
          <a:xfrm>
            <a:off x="4453128" y="2606040"/>
            <a:ext cx="3182112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i="1" dirty="0">
                <a:solidFill>
                  <a:srgbClr val="19376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whole-of-value-chain view of AI risk.</a:t>
            </a:r>
            <a:endParaRPr lang="en-US" sz="1300" dirty="0"/>
          </a:p>
        </p:txBody>
      </p:sp>
      <p:sp>
        <p:nvSpPr>
          <p:cNvPr id="20" name="Shape 16"/>
          <p:cNvSpPr/>
          <p:nvPr/>
        </p:nvSpPr>
        <p:spPr>
          <a:xfrm>
            <a:off x="4453128" y="3474720"/>
            <a:ext cx="3182112" cy="0"/>
          </a:xfrm>
          <a:prstGeom prst="line">
            <a:avLst/>
          </a:prstGeom>
          <a:noFill/>
          <a:ln w="9525">
            <a:solidFill>
              <a:srgbClr val="D1D5D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17"/>
          <p:cNvSpPr/>
          <p:nvPr/>
        </p:nvSpPr>
        <p:spPr>
          <a:xfrm>
            <a:off x="4453128" y="3566160"/>
            <a:ext cx="3227832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400"/>
              </a:spcAft>
              <a:buSzPct val="100000"/>
              <a:buChar char="■"/>
            </a:pPr>
            <a:r>
              <a:rPr lang="en-US" sz="115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Covers investors, hardware makers, data enrichment, developers and users</a:t>
            </a:r>
            <a:endParaRPr lang="en-US" sz="1150" dirty="0"/>
          </a:p>
          <a:p>
            <a:pPr marL="342900" indent="-342900">
              <a:spcAft>
                <a:spcPts val="400"/>
              </a:spcAft>
              <a:buSzPct val="100000"/>
              <a:buChar char="■"/>
            </a:pPr>
            <a:r>
              <a:rPr lang="en-US" sz="115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Goes beyond human rights and fairness</a:t>
            </a:r>
            <a:endParaRPr lang="en-US" sz="1150" dirty="0"/>
          </a:p>
          <a:p>
            <a:pPr marL="342900" indent="-342900">
              <a:spcAft>
                <a:spcPts val="400"/>
              </a:spcAft>
              <a:buSzPct val="100000"/>
              <a:buChar char="■"/>
            </a:pPr>
            <a:r>
              <a:rPr lang="en-US" sz="115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Includes labour, environment, and governance</a:t>
            </a:r>
            <a:endParaRPr lang="en-US" sz="1150" dirty="0"/>
          </a:p>
          <a:p>
            <a:pPr marL="342900" indent="-342900">
              <a:spcAft>
                <a:spcPts val="400"/>
              </a:spcAft>
              <a:buSzPct val="100000"/>
              <a:buChar char="■"/>
            </a:pPr>
            <a:r>
              <a:rPr lang="en-US" sz="115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Emphasises meaningful stakeholder engagement</a:t>
            </a:r>
            <a:endParaRPr lang="en-US" sz="1150" dirty="0"/>
          </a:p>
          <a:p>
            <a:pPr marL="342900" indent="-342900">
              <a:spcAft>
                <a:spcPts val="400"/>
              </a:spcAft>
              <a:buSzPct val="100000"/>
              <a:buChar char="■"/>
            </a:pPr>
            <a:r>
              <a:rPr lang="en-US" sz="115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Embeds remedy and access to remediation</a:t>
            </a:r>
            <a:endParaRPr lang="en-US" sz="1150" dirty="0"/>
          </a:p>
        </p:txBody>
      </p:sp>
      <p:sp>
        <p:nvSpPr>
          <p:cNvPr id="22" name="Shape 18"/>
          <p:cNvSpPr/>
          <p:nvPr/>
        </p:nvSpPr>
        <p:spPr>
          <a:xfrm>
            <a:off x="8129016" y="1691640"/>
            <a:ext cx="3730752" cy="4526280"/>
          </a:xfrm>
          <a:prstGeom prst="rect">
            <a:avLst/>
          </a:prstGeom>
          <a:solidFill>
            <a:srgbClr val="FFFFFF"/>
          </a:solidFill>
          <a:ln w="9525">
            <a:solidFill>
              <a:srgbClr val="D1D5DB"/>
            </a:solidFill>
            <a:prstDash val="solid"/>
          </a:ln>
          <a:effectLst>
            <a:outerShdw blurRad="127000" dist="2540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3" name="Shape 19"/>
          <p:cNvSpPr/>
          <p:nvPr/>
        </p:nvSpPr>
        <p:spPr>
          <a:xfrm>
            <a:off x="8129016" y="1691640"/>
            <a:ext cx="3730752" cy="777240"/>
          </a:xfrm>
          <a:prstGeom prst="rect">
            <a:avLst/>
          </a:prstGeom>
          <a:solidFill>
            <a:srgbClr val="35558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4" name="Shape 20"/>
          <p:cNvSpPr/>
          <p:nvPr/>
        </p:nvSpPr>
        <p:spPr>
          <a:xfrm>
            <a:off x="8449056" y="1874520"/>
            <a:ext cx="457200" cy="457200"/>
          </a:xfrm>
          <a:prstGeom prst="ellipse">
            <a:avLst/>
          </a:prstGeom>
          <a:solidFill>
            <a:srgbClr val="FFFFFF">
              <a:alpha val="25000"/>
            </a:srgbClr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9640" y="1975104"/>
            <a:ext cx="256032" cy="256032"/>
          </a:xfrm>
          <a:prstGeom prst="rect">
            <a:avLst/>
          </a:prstGeom>
        </p:spPr>
      </p:pic>
      <p:sp>
        <p:nvSpPr>
          <p:cNvPr id="26" name="Text 21"/>
          <p:cNvSpPr/>
          <p:nvPr/>
        </p:nvSpPr>
        <p:spPr>
          <a:xfrm>
            <a:off x="9043416" y="1856232"/>
            <a:ext cx="2724912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Practical</a:t>
            </a:r>
            <a:endParaRPr lang="en-US" sz="1800" dirty="0"/>
          </a:p>
        </p:txBody>
      </p:sp>
      <p:sp>
        <p:nvSpPr>
          <p:cNvPr id="27" name="Text 22"/>
          <p:cNvSpPr/>
          <p:nvPr/>
        </p:nvSpPr>
        <p:spPr>
          <a:xfrm>
            <a:off x="8403336" y="2606040"/>
            <a:ext cx="3182112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i="1" dirty="0">
                <a:solidFill>
                  <a:srgbClr val="19376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Designed to be used, not only read.</a:t>
            </a:r>
            <a:endParaRPr lang="en-US" sz="1300" dirty="0"/>
          </a:p>
        </p:txBody>
      </p:sp>
      <p:sp>
        <p:nvSpPr>
          <p:cNvPr id="28" name="Shape 23"/>
          <p:cNvSpPr/>
          <p:nvPr/>
        </p:nvSpPr>
        <p:spPr>
          <a:xfrm>
            <a:off x="8403336" y="3474720"/>
            <a:ext cx="3182112" cy="0"/>
          </a:xfrm>
          <a:prstGeom prst="line">
            <a:avLst/>
          </a:prstGeom>
          <a:noFill/>
          <a:ln w="9525">
            <a:solidFill>
              <a:srgbClr val="D1D5D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9" name="Text 24"/>
          <p:cNvSpPr/>
          <p:nvPr/>
        </p:nvSpPr>
        <p:spPr>
          <a:xfrm>
            <a:off x="8403336" y="3566160"/>
            <a:ext cx="3227832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400"/>
              </a:spcAft>
              <a:buSzPct val="100000"/>
              <a:buChar char="■"/>
            </a:pPr>
            <a:r>
              <a:rPr lang="en-US" sz="115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Tailored examples by role in the value chain</a:t>
            </a:r>
            <a:endParaRPr lang="en-US" sz="1150" dirty="0"/>
          </a:p>
          <a:p>
            <a:pPr marL="342900" indent="-342900">
              <a:spcAft>
                <a:spcPts val="400"/>
              </a:spcAft>
              <a:buSzPct val="100000"/>
              <a:buChar char="■"/>
            </a:pPr>
            <a:r>
              <a:rPr lang="en-US" sz="115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Three groups: suppliers, developers, users</a:t>
            </a:r>
            <a:endParaRPr lang="en-US" sz="1150" dirty="0"/>
          </a:p>
          <a:p>
            <a:pPr marL="342900" indent="-342900">
              <a:spcAft>
                <a:spcPts val="400"/>
              </a:spcAft>
              <a:buSzPct val="100000"/>
              <a:buChar char="■"/>
            </a:pPr>
            <a:r>
              <a:rPr lang="en-US" sz="115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Explains key RBC concepts in plain terms</a:t>
            </a:r>
            <a:endParaRPr lang="en-US" sz="1150" dirty="0"/>
          </a:p>
          <a:p>
            <a:pPr marL="342900" indent="-342900">
              <a:spcAft>
                <a:spcPts val="400"/>
              </a:spcAft>
              <a:buSzPct val="100000"/>
              <a:buChar char="■"/>
            </a:pPr>
            <a:r>
              <a:rPr lang="en-US" sz="115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Points to further research and guidance</a:t>
            </a:r>
            <a:endParaRPr lang="en-US" sz="1150" dirty="0"/>
          </a:p>
          <a:p>
            <a:pPr marL="342900" indent="-342900">
              <a:spcAft>
                <a:spcPts val="400"/>
              </a:spcAft>
              <a:buSzPct val="100000"/>
              <a:buChar char="■"/>
            </a:pPr>
            <a:r>
              <a:rPr lang="en-US" sz="115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Context-sensitive — fits SMEs and large MNEs</a:t>
            </a:r>
            <a:endParaRPr lang="en-US" sz="1150" dirty="0"/>
          </a:p>
        </p:txBody>
      </p:sp>
      <p:sp>
        <p:nvSpPr>
          <p:cNvPr id="30" name="Shape 25"/>
          <p:cNvSpPr/>
          <p:nvPr/>
        </p:nvSpPr>
        <p:spPr>
          <a:xfrm>
            <a:off x="502920" y="6510528"/>
            <a:ext cx="11185855" cy="0"/>
          </a:xfrm>
          <a:prstGeom prst="line">
            <a:avLst/>
          </a:prstGeom>
          <a:noFill/>
          <a:ln w="9525">
            <a:solidFill>
              <a:srgbClr val="D1D5D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1" name="Text 26"/>
          <p:cNvSpPr/>
          <p:nvPr/>
        </p:nvSpPr>
        <p:spPr>
          <a:xfrm>
            <a:off x="502920" y="6565392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OECD Due Diligence Guidance for Responsible AI  ·  2026</a:t>
            </a:r>
            <a:endParaRPr lang="en-US" sz="900" dirty="0"/>
          </a:p>
        </p:txBody>
      </p:sp>
      <p:sp>
        <p:nvSpPr>
          <p:cNvPr id="33" name="Text 28"/>
          <p:cNvSpPr/>
          <p:nvPr/>
        </p:nvSpPr>
        <p:spPr>
          <a:xfrm>
            <a:off x="11414455" y="6565392"/>
            <a:ext cx="274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1C729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20040" y="365361"/>
            <a:ext cx="91440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WHO IT IS FOR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320040" y="639681"/>
            <a:ext cx="111556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0B24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Three groups across the AI value chain</a:t>
            </a:r>
            <a:endParaRPr lang="en-US" sz="3000" dirty="0"/>
          </a:p>
        </p:txBody>
      </p:sp>
      <p:sp>
        <p:nvSpPr>
          <p:cNvPr id="5" name="Shape 3"/>
          <p:cNvSpPr/>
          <p:nvPr/>
        </p:nvSpPr>
        <p:spPr>
          <a:xfrm>
            <a:off x="320040" y="1371201"/>
            <a:ext cx="822960" cy="54864"/>
          </a:xfrm>
          <a:prstGeom prst="rect">
            <a:avLst/>
          </a:prstGeom>
          <a:solidFill>
            <a:srgbClr val="F2641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320040" y="1627233"/>
            <a:ext cx="111556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Guidance covers all enterprises involved in the AI system value chain. Tailor due diligence to your role.</a:t>
            </a:r>
            <a:endParaRPr lang="en-US" sz="1400" dirty="0"/>
          </a:p>
        </p:txBody>
      </p:sp>
      <p:sp>
        <p:nvSpPr>
          <p:cNvPr id="7" name="Shape 5"/>
          <p:cNvSpPr/>
          <p:nvPr/>
        </p:nvSpPr>
        <p:spPr>
          <a:xfrm>
            <a:off x="320040" y="2221593"/>
            <a:ext cx="3730752" cy="4069080"/>
          </a:xfrm>
          <a:prstGeom prst="rect">
            <a:avLst/>
          </a:prstGeom>
          <a:solidFill>
            <a:srgbClr val="FFFFFF"/>
          </a:solidFill>
          <a:ln w="9525">
            <a:solidFill>
              <a:srgbClr val="D1D5DB"/>
            </a:solidFill>
            <a:prstDash val="solid"/>
          </a:ln>
          <a:effectLst>
            <a:outerShdw blurRad="127000" dist="2540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320040" y="2221593"/>
            <a:ext cx="137160" cy="4069080"/>
          </a:xfrm>
          <a:prstGeom prst="rect">
            <a:avLst/>
          </a:prstGeom>
          <a:solidFill>
            <a:srgbClr val="1C729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685800" y="2450193"/>
            <a:ext cx="322783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500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GROUP 1</a:t>
            </a:r>
            <a:endParaRPr lang="en-US" sz="1000" dirty="0"/>
          </a:p>
        </p:txBody>
      </p:sp>
      <p:sp>
        <p:nvSpPr>
          <p:cNvPr id="10" name="Shape 8"/>
          <p:cNvSpPr/>
          <p:nvPr/>
        </p:nvSpPr>
        <p:spPr>
          <a:xfrm>
            <a:off x="3319272" y="2404473"/>
            <a:ext cx="457200" cy="457200"/>
          </a:xfrm>
          <a:prstGeom prst="ellipse">
            <a:avLst/>
          </a:prstGeom>
          <a:solidFill>
            <a:srgbClr val="1C729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1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56" y="2505057"/>
            <a:ext cx="256032" cy="256032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685800" y="2770233"/>
            <a:ext cx="2816352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0B24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Suppliers of AI inputs</a:t>
            </a:r>
            <a:endParaRPr lang="en-US" sz="1700" dirty="0"/>
          </a:p>
        </p:txBody>
      </p:sp>
      <p:sp>
        <p:nvSpPr>
          <p:cNvPr id="13" name="Text 10"/>
          <p:cNvSpPr/>
          <p:nvPr/>
        </p:nvSpPr>
        <p:spPr>
          <a:xfrm>
            <a:off x="685800" y="3501753"/>
            <a:ext cx="318211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Upstream segment</a:t>
            </a:r>
            <a:endParaRPr lang="en-US" sz="1100" dirty="0"/>
          </a:p>
        </p:txBody>
      </p:sp>
      <p:sp>
        <p:nvSpPr>
          <p:cNvPr id="14" name="Shape 11"/>
          <p:cNvSpPr/>
          <p:nvPr/>
        </p:nvSpPr>
        <p:spPr>
          <a:xfrm>
            <a:off x="685800" y="3867513"/>
            <a:ext cx="2999232" cy="0"/>
          </a:xfrm>
          <a:prstGeom prst="line">
            <a:avLst/>
          </a:prstGeom>
          <a:noFill/>
          <a:ln w="9525">
            <a:solidFill>
              <a:srgbClr val="D1D5D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2"/>
          <p:cNvSpPr/>
          <p:nvPr/>
        </p:nvSpPr>
        <p:spPr>
          <a:xfrm>
            <a:off x="685800" y="4004673"/>
            <a:ext cx="3182112" cy="2148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25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 providers &amp; enrichment services</a:t>
            </a:r>
            <a:endParaRPr lang="en-US" sz="1250" dirty="0"/>
          </a:p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25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Compute &amp; cloud services</a:t>
            </a:r>
            <a:endParaRPr lang="en-US" sz="1250" dirty="0"/>
          </a:p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25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Hardware &amp; semiconductors</a:t>
            </a:r>
            <a:endParaRPr lang="en-US" sz="1250" dirty="0"/>
          </a:p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25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Investors &amp; financial institutions</a:t>
            </a:r>
            <a:endParaRPr lang="en-US" sz="1250" dirty="0"/>
          </a:p>
        </p:txBody>
      </p:sp>
      <p:sp>
        <p:nvSpPr>
          <p:cNvPr id="16" name="Shape 13"/>
          <p:cNvSpPr/>
          <p:nvPr/>
        </p:nvSpPr>
        <p:spPr>
          <a:xfrm>
            <a:off x="4270248" y="2221593"/>
            <a:ext cx="3730752" cy="4069080"/>
          </a:xfrm>
          <a:prstGeom prst="rect">
            <a:avLst/>
          </a:prstGeom>
          <a:solidFill>
            <a:srgbClr val="FFFFFF"/>
          </a:solidFill>
          <a:ln w="9525">
            <a:solidFill>
              <a:srgbClr val="D1D5DB"/>
            </a:solidFill>
            <a:prstDash val="solid"/>
          </a:ln>
          <a:effectLst>
            <a:outerShdw blurRad="127000" dist="2540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7" name="Shape 14"/>
          <p:cNvSpPr/>
          <p:nvPr/>
        </p:nvSpPr>
        <p:spPr>
          <a:xfrm>
            <a:off x="4270248" y="2221593"/>
            <a:ext cx="137160" cy="4069080"/>
          </a:xfrm>
          <a:prstGeom prst="rect">
            <a:avLst/>
          </a:prstGeom>
          <a:solidFill>
            <a:srgbClr val="0B244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5"/>
          <p:cNvSpPr/>
          <p:nvPr/>
        </p:nvSpPr>
        <p:spPr>
          <a:xfrm>
            <a:off x="4636008" y="2450193"/>
            <a:ext cx="322783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500" dirty="0">
                <a:solidFill>
                  <a:srgbClr val="0B24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GROUP 2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7269480" y="2404473"/>
            <a:ext cx="457200" cy="457200"/>
          </a:xfrm>
          <a:prstGeom prst="ellipse">
            <a:avLst/>
          </a:prstGeom>
          <a:solidFill>
            <a:srgbClr val="0B2447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0064" y="2505057"/>
            <a:ext cx="256032" cy="256032"/>
          </a:xfrm>
          <a:prstGeom prst="rect">
            <a:avLst/>
          </a:prstGeom>
        </p:spPr>
      </p:pic>
      <p:sp>
        <p:nvSpPr>
          <p:cNvPr id="21" name="Text 17"/>
          <p:cNvSpPr/>
          <p:nvPr/>
        </p:nvSpPr>
        <p:spPr>
          <a:xfrm>
            <a:off x="4636008" y="2770233"/>
            <a:ext cx="2816352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0B24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Enterprises in the AI system lifecycle</a:t>
            </a:r>
            <a:endParaRPr lang="en-US" sz="1700" dirty="0"/>
          </a:p>
        </p:txBody>
      </p:sp>
      <p:sp>
        <p:nvSpPr>
          <p:cNvPr id="22" name="Text 18"/>
          <p:cNvSpPr/>
          <p:nvPr/>
        </p:nvSpPr>
        <p:spPr>
          <a:xfrm>
            <a:off x="4636008" y="3501753"/>
            <a:ext cx="318211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Design, build, deploy</a:t>
            </a:r>
            <a:endParaRPr lang="en-US" sz="1100" dirty="0"/>
          </a:p>
        </p:txBody>
      </p:sp>
      <p:sp>
        <p:nvSpPr>
          <p:cNvPr id="23" name="Shape 19"/>
          <p:cNvSpPr/>
          <p:nvPr/>
        </p:nvSpPr>
        <p:spPr>
          <a:xfrm>
            <a:off x="4636008" y="3867513"/>
            <a:ext cx="2999232" cy="0"/>
          </a:xfrm>
          <a:prstGeom prst="line">
            <a:avLst/>
          </a:prstGeom>
          <a:noFill/>
          <a:ln w="9525">
            <a:solidFill>
              <a:srgbClr val="D1D5D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 20"/>
          <p:cNvSpPr/>
          <p:nvPr/>
        </p:nvSpPr>
        <p:spPr>
          <a:xfrm>
            <a:off x="4636008" y="4004673"/>
            <a:ext cx="3182112" cy="2148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25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Planning &amp; system design</a:t>
            </a:r>
            <a:endParaRPr lang="en-US" sz="1250" dirty="0"/>
          </a:p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25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Model building &amp; adaptation</a:t>
            </a:r>
            <a:endParaRPr lang="en-US" sz="1250" dirty="0"/>
          </a:p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25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Testing, evaluation, verification</a:t>
            </a:r>
            <a:endParaRPr lang="en-US" sz="1250" dirty="0"/>
          </a:p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25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Deployment (incl. open-source)</a:t>
            </a:r>
            <a:endParaRPr lang="en-US" sz="1250" dirty="0"/>
          </a:p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25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Operation &amp; monitoring</a:t>
            </a:r>
            <a:endParaRPr lang="en-US" sz="1250" dirty="0"/>
          </a:p>
        </p:txBody>
      </p:sp>
      <p:sp>
        <p:nvSpPr>
          <p:cNvPr id="25" name="Shape 21"/>
          <p:cNvSpPr/>
          <p:nvPr/>
        </p:nvSpPr>
        <p:spPr>
          <a:xfrm>
            <a:off x="8220456" y="2221593"/>
            <a:ext cx="3730752" cy="4069080"/>
          </a:xfrm>
          <a:prstGeom prst="rect">
            <a:avLst/>
          </a:prstGeom>
          <a:solidFill>
            <a:srgbClr val="FFFFFF"/>
          </a:solidFill>
          <a:ln w="9525">
            <a:solidFill>
              <a:srgbClr val="D1D5DB"/>
            </a:solidFill>
            <a:prstDash val="solid"/>
          </a:ln>
          <a:effectLst>
            <a:outerShdw blurRad="127000" dist="2540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hape 22"/>
          <p:cNvSpPr/>
          <p:nvPr/>
        </p:nvSpPr>
        <p:spPr>
          <a:xfrm>
            <a:off x="8220456" y="2221593"/>
            <a:ext cx="137160" cy="4069080"/>
          </a:xfrm>
          <a:prstGeom prst="rect">
            <a:avLst/>
          </a:prstGeom>
          <a:solidFill>
            <a:srgbClr val="F2641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7" name="Text 23"/>
          <p:cNvSpPr/>
          <p:nvPr/>
        </p:nvSpPr>
        <p:spPr>
          <a:xfrm>
            <a:off x="8586216" y="2450193"/>
            <a:ext cx="322783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500" dirty="0">
                <a:solidFill>
                  <a:srgbClr val="F2641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GROUP 3</a:t>
            </a:r>
            <a:endParaRPr lang="en-US" sz="1000" dirty="0"/>
          </a:p>
        </p:txBody>
      </p:sp>
      <p:sp>
        <p:nvSpPr>
          <p:cNvPr id="28" name="Shape 24"/>
          <p:cNvSpPr/>
          <p:nvPr/>
        </p:nvSpPr>
        <p:spPr>
          <a:xfrm>
            <a:off x="11219688" y="2404473"/>
            <a:ext cx="457200" cy="457200"/>
          </a:xfrm>
          <a:prstGeom prst="ellipse">
            <a:avLst/>
          </a:prstGeom>
          <a:solidFill>
            <a:srgbClr val="F26419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0272" y="2505057"/>
            <a:ext cx="256032" cy="256032"/>
          </a:xfrm>
          <a:prstGeom prst="rect">
            <a:avLst/>
          </a:prstGeom>
        </p:spPr>
      </p:pic>
      <p:sp>
        <p:nvSpPr>
          <p:cNvPr id="30" name="Text 25"/>
          <p:cNvSpPr/>
          <p:nvPr/>
        </p:nvSpPr>
        <p:spPr>
          <a:xfrm>
            <a:off x="8586216" y="2770233"/>
            <a:ext cx="2816352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0B24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Users of AI systems</a:t>
            </a:r>
            <a:endParaRPr lang="en-US" sz="1700" dirty="0"/>
          </a:p>
        </p:txBody>
      </p:sp>
      <p:sp>
        <p:nvSpPr>
          <p:cNvPr id="31" name="Text 26"/>
          <p:cNvSpPr/>
          <p:nvPr/>
        </p:nvSpPr>
        <p:spPr>
          <a:xfrm>
            <a:off x="8586216" y="3501753"/>
            <a:ext cx="318211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Downstream segment</a:t>
            </a:r>
            <a:endParaRPr lang="en-US" sz="1100" dirty="0"/>
          </a:p>
        </p:txBody>
      </p:sp>
      <p:sp>
        <p:nvSpPr>
          <p:cNvPr id="32" name="Shape 27"/>
          <p:cNvSpPr/>
          <p:nvPr/>
        </p:nvSpPr>
        <p:spPr>
          <a:xfrm>
            <a:off x="8586216" y="3867513"/>
            <a:ext cx="2999232" cy="0"/>
          </a:xfrm>
          <a:prstGeom prst="line">
            <a:avLst/>
          </a:prstGeom>
          <a:noFill/>
          <a:ln w="9525">
            <a:solidFill>
              <a:srgbClr val="D1D5D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3" name="Text 28"/>
          <p:cNvSpPr/>
          <p:nvPr/>
        </p:nvSpPr>
        <p:spPr>
          <a:xfrm>
            <a:off x="8586216" y="4004673"/>
            <a:ext cx="3182112" cy="2148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25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Enterprises in the real economy</a:t>
            </a:r>
            <a:endParaRPr lang="en-US" sz="1250" dirty="0"/>
          </a:p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25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Financial institutions</a:t>
            </a:r>
            <a:endParaRPr lang="en-US" sz="1250" dirty="0"/>
          </a:p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25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Public-sector bodies</a:t>
            </a:r>
            <a:endParaRPr lang="en-US" sz="1250" dirty="0"/>
          </a:p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25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in HR, marketing, operations</a:t>
            </a:r>
            <a:endParaRPr lang="en-US" sz="1250" dirty="0"/>
          </a:p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25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Sector-specific use cases</a:t>
            </a:r>
            <a:endParaRPr lang="en-US" sz="1250" dirty="0"/>
          </a:p>
        </p:txBody>
      </p:sp>
      <p:sp>
        <p:nvSpPr>
          <p:cNvPr id="34" name="Shape 29"/>
          <p:cNvSpPr/>
          <p:nvPr/>
        </p:nvSpPr>
        <p:spPr>
          <a:xfrm>
            <a:off x="502920" y="6510528"/>
            <a:ext cx="11185855" cy="0"/>
          </a:xfrm>
          <a:prstGeom prst="line">
            <a:avLst/>
          </a:prstGeom>
          <a:noFill/>
          <a:ln w="9525">
            <a:solidFill>
              <a:srgbClr val="D1D5D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5" name="Text 30"/>
          <p:cNvSpPr/>
          <p:nvPr/>
        </p:nvSpPr>
        <p:spPr>
          <a:xfrm>
            <a:off x="502920" y="6565392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OECD Due Diligence Guidance for Responsible AI  ·  2026</a:t>
            </a:r>
            <a:endParaRPr lang="en-US" sz="900" dirty="0"/>
          </a:p>
        </p:txBody>
      </p:sp>
      <p:sp>
        <p:nvSpPr>
          <p:cNvPr id="37" name="Text 32"/>
          <p:cNvSpPr/>
          <p:nvPr/>
        </p:nvSpPr>
        <p:spPr>
          <a:xfrm>
            <a:off x="11414455" y="6565392"/>
            <a:ext cx="274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1C729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502920" y="292608"/>
            <a:ext cx="91440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RBC APPROACH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02920" y="566928"/>
            <a:ext cx="111556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0B24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Impacts occur along the entire AI value chain</a:t>
            </a:r>
            <a:endParaRPr lang="en-US" sz="3000" dirty="0"/>
          </a:p>
        </p:txBody>
      </p:sp>
      <p:sp>
        <p:nvSpPr>
          <p:cNvPr id="5" name="Shape 3"/>
          <p:cNvSpPr/>
          <p:nvPr/>
        </p:nvSpPr>
        <p:spPr>
          <a:xfrm>
            <a:off x="502920" y="1298448"/>
            <a:ext cx="822960" cy="54864"/>
          </a:xfrm>
          <a:prstGeom prst="rect">
            <a:avLst/>
          </a:prstGeom>
          <a:solidFill>
            <a:srgbClr val="F2641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502920" y="1554480"/>
            <a:ext cx="111556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Due diligence must cover the whole chain — not just the moment of deployment.</a:t>
            </a:r>
            <a:endParaRPr lang="en-US" sz="1400" dirty="0"/>
          </a:p>
        </p:txBody>
      </p:sp>
      <p:sp>
        <p:nvSpPr>
          <p:cNvPr id="7" name="Shape 5"/>
          <p:cNvSpPr/>
          <p:nvPr/>
        </p:nvSpPr>
        <p:spPr>
          <a:xfrm>
            <a:off x="502920" y="2377440"/>
            <a:ext cx="2834640" cy="1371600"/>
          </a:xfrm>
          <a:prstGeom prst="rect">
            <a:avLst/>
          </a:prstGeom>
          <a:solidFill>
            <a:srgbClr val="1C7293"/>
          </a:solidFill>
          <a:ln/>
          <a:effectLst>
            <a:outerShdw blurRad="101600" dist="25400" dir="54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685800" y="2606040"/>
            <a:ext cx="24688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Suppliers of AI inputs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685800" y="3154680"/>
            <a:ext cx="24688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E3F0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 · Compute · Hardware · Capital</a:t>
            </a:r>
            <a:endParaRPr lang="en-US" sz="1100" dirty="0"/>
          </a:p>
        </p:txBody>
      </p:sp>
      <p:sp>
        <p:nvSpPr>
          <p:cNvPr id="10" name="Shape 8"/>
          <p:cNvSpPr/>
          <p:nvPr/>
        </p:nvSpPr>
        <p:spPr>
          <a:xfrm>
            <a:off x="3410712" y="3063240"/>
            <a:ext cx="1194664" cy="0"/>
          </a:xfrm>
          <a:prstGeom prst="line">
            <a:avLst/>
          </a:prstGeom>
          <a:noFill/>
          <a:ln w="19050">
            <a:solidFill>
              <a:srgbClr val="6B7280"/>
            </a:solidFill>
            <a:prstDash val="solid"/>
            <a:tailEnd type="triangle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9"/>
          <p:cNvSpPr/>
          <p:nvPr/>
        </p:nvSpPr>
        <p:spPr>
          <a:xfrm>
            <a:off x="4678528" y="2377440"/>
            <a:ext cx="2834640" cy="1371600"/>
          </a:xfrm>
          <a:prstGeom prst="rect">
            <a:avLst/>
          </a:prstGeom>
          <a:solidFill>
            <a:srgbClr val="0B2447"/>
          </a:solidFill>
          <a:ln/>
          <a:effectLst>
            <a:outerShdw blurRad="101600" dist="25400" dir="54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4861408" y="2606040"/>
            <a:ext cx="24688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Enterprises in the AI lifecycle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4861408" y="3154680"/>
            <a:ext cx="24688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E3F0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Design · Build · Deploy 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7586320" y="3063240"/>
            <a:ext cx="1194664" cy="0"/>
          </a:xfrm>
          <a:prstGeom prst="line">
            <a:avLst/>
          </a:prstGeom>
          <a:noFill/>
          <a:ln w="19050">
            <a:solidFill>
              <a:srgbClr val="6B7280"/>
            </a:solidFill>
            <a:prstDash val="solid"/>
            <a:tailEnd type="triangle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3"/>
          <p:cNvSpPr/>
          <p:nvPr/>
        </p:nvSpPr>
        <p:spPr>
          <a:xfrm>
            <a:off x="8854135" y="2377440"/>
            <a:ext cx="2834640" cy="1371600"/>
          </a:xfrm>
          <a:prstGeom prst="rect">
            <a:avLst/>
          </a:prstGeom>
          <a:solidFill>
            <a:srgbClr val="355585"/>
          </a:solidFill>
          <a:ln/>
          <a:effectLst>
            <a:outerShdw blurRad="101600" dist="25400" dir="54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9037015" y="2606040"/>
            <a:ext cx="24688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Users of AI systems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9037015" y="3154680"/>
            <a:ext cx="24688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E3F0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Products · Services · Operations</a:t>
            </a:r>
            <a:endParaRPr lang="en-US" sz="1100" dirty="0"/>
          </a:p>
        </p:txBody>
      </p:sp>
      <p:sp>
        <p:nvSpPr>
          <p:cNvPr id="18" name="Text 16"/>
          <p:cNvSpPr/>
          <p:nvPr/>
        </p:nvSpPr>
        <p:spPr>
          <a:xfrm>
            <a:off x="502920" y="4069080"/>
            <a:ext cx="111556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EXAMPLES OF ADVERSE IMPACTS ALONG THE CHAIN</a:t>
            </a:r>
            <a:endParaRPr lang="en-US" sz="1100" dirty="0"/>
          </a:p>
        </p:txBody>
      </p:sp>
      <p:sp>
        <p:nvSpPr>
          <p:cNvPr id="19" name="Shape 17"/>
          <p:cNvSpPr/>
          <p:nvPr/>
        </p:nvSpPr>
        <p:spPr>
          <a:xfrm>
            <a:off x="502920" y="4434840"/>
            <a:ext cx="2090867" cy="1600200"/>
          </a:xfrm>
          <a:prstGeom prst="rect">
            <a:avLst/>
          </a:prstGeom>
          <a:solidFill>
            <a:srgbClr val="F3F6F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0" name="Shape 18"/>
          <p:cNvSpPr/>
          <p:nvPr/>
        </p:nvSpPr>
        <p:spPr>
          <a:xfrm>
            <a:off x="502920" y="4434840"/>
            <a:ext cx="2090867" cy="54864"/>
          </a:xfrm>
          <a:prstGeom prst="rect">
            <a:avLst/>
          </a:prstGeom>
          <a:solidFill>
            <a:srgbClr val="1C729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9"/>
          <p:cNvSpPr/>
          <p:nvPr/>
        </p:nvSpPr>
        <p:spPr>
          <a:xfrm>
            <a:off x="1296894" y="4686300"/>
            <a:ext cx="502920" cy="502920"/>
          </a:xfrm>
          <a:prstGeom prst="ellipse">
            <a:avLst/>
          </a:prstGeom>
          <a:solidFill>
            <a:srgbClr val="0B2447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536" y="4796942"/>
            <a:ext cx="281635" cy="281635"/>
          </a:xfrm>
          <a:prstGeom prst="rect">
            <a:avLst/>
          </a:prstGeom>
        </p:spPr>
      </p:pic>
      <p:sp>
        <p:nvSpPr>
          <p:cNvPr id="23" name="Text 20"/>
          <p:cNvSpPr/>
          <p:nvPr/>
        </p:nvSpPr>
        <p:spPr>
          <a:xfrm>
            <a:off x="502920" y="5257800"/>
            <a:ext cx="2090867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0B24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Privacy</a:t>
            </a:r>
            <a:endParaRPr lang="en-US" sz="1400" dirty="0"/>
          </a:p>
        </p:txBody>
      </p:sp>
      <p:sp>
        <p:nvSpPr>
          <p:cNvPr id="24" name="Text 21"/>
          <p:cNvSpPr/>
          <p:nvPr/>
        </p:nvSpPr>
        <p:spPr>
          <a:xfrm>
            <a:off x="612648" y="5577840"/>
            <a:ext cx="1871411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Impacts in data gathering</a:t>
            </a:r>
            <a:endParaRPr lang="en-US" sz="1050" dirty="0"/>
          </a:p>
        </p:txBody>
      </p:sp>
      <p:sp>
        <p:nvSpPr>
          <p:cNvPr id="25" name="Shape 22"/>
          <p:cNvSpPr/>
          <p:nvPr/>
        </p:nvSpPr>
        <p:spPr>
          <a:xfrm>
            <a:off x="2776667" y="4434840"/>
            <a:ext cx="2090867" cy="1600200"/>
          </a:xfrm>
          <a:prstGeom prst="rect">
            <a:avLst/>
          </a:prstGeom>
          <a:solidFill>
            <a:srgbClr val="F3F6F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6" name="Shape 23"/>
          <p:cNvSpPr/>
          <p:nvPr/>
        </p:nvSpPr>
        <p:spPr>
          <a:xfrm>
            <a:off x="2776667" y="4434840"/>
            <a:ext cx="2090867" cy="54864"/>
          </a:xfrm>
          <a:prstGeom prst="rect">
            <a:avLst/>
          </a:prstGeom>
          <a:solidFill>
            <a:srgbClr val="1C729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7" name="Shape 24"/>
          <p:cNvSpPr/>
          <p:nvPr/>
        </p:nvSpPr>
        <p:spPr>
          <a:xfrm>
            <a:off x="3570641" y="4686300"/>
            <a:ext cx="502920" cy="502920"/>
          </a:xfrm>
          <a:prstGeom prst="ellipse">
            <a:avLst/>
          </a:prstGeom>
          <a:solidFill>
            <a:srgbClr val="0B2447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1283" y="4796942"/>
            <a:ext cx="281635" cy="281635"/>
          </a:xfrm>
          <a:prstGeom prst="rect">
            <a:avLst/>
          </a:prstGeom>
        </p:spPr>
      </p:pic>
      <p:sp>
        <p:nvSpPr>
          <p:cNvPr id="29" name="Text 25"/>
          <p:cNvSpPr/>
          <p:nvPr/>
        </p:nvSpPr>
        <p:spPr>
          <a:xfrm>
            <a:off x="2776667" y="5257800"/>
            <a:ext cx="2090867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0B24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Labour</a:t>
            </a:r>
            <a:endParaRPr lang="en-US" sz="1400" dirty="0"/>
          </a:p>
        </p:txBody>
      </p:sp>
      <p:sp>
        <p:nvSpPr>
          <p:cNvPr id="30" name="Text 26"/>
          <p:cNvSpPr/>
          <p:nvPr/>
        </p:nvSpPr>
        <p:spPr>
          <a:xfrm>
            <a:off x="2886395" y="5577840"/>
            <a:ext cx="1871411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Harm in data enrichment services</a:t>
            </a:r>
            <a:endParaRPr lang="en-US" sz="1050" dirty="0"/>
          </a:p>
        </p:txBody>
      </p:sp>
      <p:sp>
        <p:nvSpPr>
          <p:cNvPr id="31" name="Shape 27"/>
          <p:cNvSpPr/>
          <p:nvPr/>
        </p:nvSpPr>
        <p:spPr>
          <a:xfrm>
            <a:off x="5050414" y="4434840"/>
            <a:ext cx="2090867" cy="1600200"/>
          </a:xfrm>
          <a:prstGeom prst="rect">
            <a:avLst/>
          </a:prstGeom>
          <a:solidFill>
            <a:srgbClr val="F3F6F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2" name="Shape 28"/>
          <p:cNvSpPr/>
          <p:nvPr/>
        </p:nvSpPr>
        <p:spPr>
          <a:xfrm>
            <a:off x="5050414" y="4434840"/>
            <a:ext cx="2090867" cy="54864"/>
          </a:xfrm>
          <a:prstGeom prst="rect">
            <a:avLst/>
          </a:prstGeom>
          <a:solidFill>
            <a:srgbClr val="1C729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3" name="Shape 29"/>
          <p:cNvSpPr/>
          <p:nvPr/>
        </p:nvSpPr>
        <p:spPr>
          <a:xfrm>
            <a:off x="5844388" y="4686300"/>
            <a:ext cx="502920" cy="502920"/>
          </a:xfrm>
          <a:prstGeom prst="ellipse">
            <a:avLst/>
          </a:prstGeom>
          <a:solidFill>
            <a:srgbClr val="0B2447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5030" y="4796942"/>
            <a:ext cx="281635" cy="281635"/>
          </a:xfrm>
          <a:prstGeom prst="rect">
            <a:avLst/>
          </a:prstGeom>
        </p:spPr>
      </p:pic>
      <p:sp>
        <p:nvSpPr>
          <p:cNvPr id="35" name="Text 30"/>
          <p:cNvSpPr/>
          <p:nvPr/>
        </p:nvSpPr>
        <p:spPr>
          <a:xfrm>
            <a:off x="5050414" y="5257800"/>
            <a:ext cx="2090867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0B24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Environment</a:t>
            </a:r>
            <a:endParaRPr lang="en-US" sz="1400" dirty="0"/>
          </a:p>
        </p:txBody>
      </p:sp>
      <p:sp>
        <p:nvSpPr>
          <p:cNvPr id="36" name="Text 31"/>
          <p:cNvSpPr/>
          <p:nvPr/>
        </p:nvSpPr>
        <p:spPr>
          <a:xfrm>
            <a:off x="5160142" y="5577840"/>
            <a:ext cx="1871411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Community /environmental impacts from data centres</a:t>
            </a:r>
            <a:endParaRPr lang="en-US" sz="1050" dirty="0"/>
          </a:p>
        </p:txBody>
      </p:sp>
      <p:sp>
        <p:nvSpPr>
          <p:cNvPr id="37" name="Shape 32"/>
          <p:cNvSpPr/>
          <p:nvPr/>
        </p:nvSpPr>
        <p:spPr>
          <a:xfrm>
            <a:off x="7324161" y="4434840"/>
            <a:ext cx="2090867" cy="1600200"/>
          </a:xfrm>
          <a:prstGeom prst="rect">
            <a:avLst/>
          </a:prstGeom>
          <a:solidFill>
            <a:srgbClr val="F3F6F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8" name="Shape 33"/>
          <p:cNvSpPr/>
          <p:nvPr/>
        </p:nvSpPr>
        <p:spPr>
          <a:xfrm>
            <a:off x="7324161" y="4434840"/>
            <a:ext cx="2090867" cy="54864"/>
          </a:xfrm>
          <a:prstGeom prst="rect">
            <a:avLst/>
          </a:prstGeom>
          <a:solidFill>
            <a:srgbClr val="1C729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9" name="Shape 34"/>
          <p:cNvSpPr/>
          <p:nvPr/>
        </p:nvSpPr>
        <p:spPr>
          <a:xfrm>
            <a:off x="8118135" y="4686300"/>
            <a:ext cx="502920" cy="502920"/>
          </a:xfrm>
          <a:prstGeom prst="ellipse">
            <a:avLst/>
          </a:prstGeom>
          <a:solidFill>
            <a:srgbClr val="0B2447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8777" y="4796942"/>
            <a:ext cx="281635" cy="281635"/>
          </a:xfrm>
          <a:prstGeom prst="rect">
            <a:avLst/>
          </a:prstGeom>
        </p:spPr>
      </p:pic>
      <p:sp>
        <p:nvSpPr>
          <p:cNvPr id="41" name="Text 35"/>
          <p:cNvSpPr/>
          <p:nvPr/>
        </p:nvSpPr>
        <p:spPr>
          <a:xfrm>
            <a:off x="7324161" y="5257800"/>
            <a:ext cx="2090867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0B24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Bias</a:t>
            </a:r>
            <a:endParaRPr lang="en-US" sz="1400" dirty="0"/>
          </a:p>
        </p:txBody>
      </p:sp>
      <p:sp>
        <p:nvSpPr>
          <p:cNvPr id="42" name="Text 36"/>
          <p:cNvSpPr/>
          <p:nvPr/>
        </p:nvSpPr>
        <p:spPr>
          <a:xfrm>
            <a:off x="7433889" y="5577840"/>
            <a:ext cx="1871411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Impacts in system development</a:t>
            </a:r>
            <a:endParaRPr lang="en-US" sz="1050" dirty="0"/>
          </a:p>
        </p:txBody>
      </p:sp>
      <p:sp>
        <p:nvSpPr>
          <p:cNvPr id="43" name="Shape 37"/>
          <p:cNvSpPr/>
          <p:nvPr/>
        </p:nvSpPr>
        <p:spPr>
          <a:xfrm>
            <a:off x="9597908" y="4434840"/>
            <a:ext cx="2090867" cy="1600200"/>
          </a:xfrm>
          <a:prstGeom prst="rect">
            <a:avLst/>
          </a:prstGeom>
          <a:solidFill>
            <a:srgbClr val="F3F6F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4" name="Shape 38"/>
          <p:cNvSpPr/>
          <p:nvPr/>
        </p:nvSpPr>
        <p:spPr>
          <a:xfrm>
            <a:off x="9597908" y="4434840"/>
            <a:ext cx="2090867" cy="54864"/>
          </a:xfrm>
          <a:prstGeom prst="rect">
            <a:avLst/>
          </a:prstGeom>
          <a:solidFill>
            <a:srgbClr val="1C729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5" name="Shape 39"/>
          <p:cNvSpPr/>
          <p:nvPr/>
        </p:nvSpPr>
        <p:spPr>
          <a:xfrm>
            <a:off x="10391882" y="4686300"/>
            <a:ext cx="502920" cy="502920"/>
          </a:xfrm>
          <a:prstGeom prst="ellipse">
            <a:avLst/>
          </a:prstGeom>
          <a:solidFill>
            <a:srgbClr val="0B2447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02524" y="4796942"/>
            <a:ext cx="281635" cy="281635"/>
          </a:xfrm>
          <a:prstGeom prst="rect">
            <a:avLst/>
          </a:prstGeom>
        </p:spPr>
      </p:pic>
      <p:sp>
        <p:nvSpPr>
          <p:cNvPr id="47" name="Text 40"/>
          <p:cNvSpPr/>
          <p:nvPr/>
        </p:nvSpPr>
        <p:spPr>
          <a:xfrm>
            <a:off x="9597908" y="5257800"/>
            <a:ext cx="2090867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0B24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Misuse</a:t>
            </a:r>
            <a:endParaRPr lang="en-US" sz="1400" dirty="0"/>
          </a:p>
        </p:txBody>
      </p:sp>
      <p:sp>
        <p:nvSpPr>
          <p:cNvPr id="48" name="Text 41"/>
          <p:cNvSpPr/>
          <p:nvPr/>
        </p:nvSpPr>
        <p:spPr>
          <a:xfrm>
            <a:off x="9707636" y="5577840"/>
            <a:ext cx="1871411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Human rights &amp; governance impacts</a:t>
            </a:r>
            <a:endParaRPr lang="en-US" sz="1050" dirty="0"/>
          </a:p>
        </p:txBody>
      </p:sp>
      <p:sp>
        <p:nvSpPr>
          <p:cNvPr id="49" name="Shape 42"/>
          <p:cNvSpPr/>
          <p:nvPr/>
        </p:nvSpPr>
        <p:spPr>
          <a:xfrm>
            <a:off x="502920" y="6510528"/>
            <a:ext cx="11185855" cy="0"/>
          </a:xfrm>
          <a:prstGeom prst="line">
            <a:avLst/>
          </a:prstGeom>
          <a:noFill/>
          <a:ln w="9525">
            <a:solidFill>
              <a:srgbClr val="D1D5D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0" name="Text 43"/>
          <p:cNvSpPr/>
          <p:nvPr/>
        </p:nvSpPr>
        <p:spPr>
          <a:xfrm>
            <a:off x="502920" y="6565392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OECD Due Diligence Guidance for Responsible AI  ·  2026</a:t>
            </a:r>
            <a:endParaRPr lang="en-US" sz="900" dirty="0"/>
          </a:p>
        </p:txBody>
      </p:sp>
      <p:sp>
        <p:nvSpPr>
          <p:cNvPr id="52" name="Text 45"/>
          <p:cNvSpPr/>
          <p:nvPr/>
        </p:nvSpPr>
        <p:spPr>
          <a:xfrm>
            <a:off x="11414455" y="6565392"/>
            <a:ext cx="274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1C729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13639" y="303872"/>
            <a:ext cx="91440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DUE DILIGENCE FRAMEWORK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313639" y="578192"/>
            <a:ext cx="111556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0B24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Six steps — iterative, not linear</a:t>
            </a:r>
            <a:endParaRPr lang="en-US" sz="3000" dirty="0"/>
          </a:p>
        </p:txBody>
      </p:sp>
      <p:sp>
        <p:nvSpPr>
          <p:cNvPr id="5" name="Shape 3"/>
          <p:cNvSpPr/>
          <p:nvPr/>
        </p:nvSpPr>
        <p:spPr>
          <a:xfrm>
            <a:off x="283464" y="1298448"/>
            <a:ext cx="822960" cy="54864"/>
          </a:xfrm>
          <a:prstGeom prst="rect">
            <a:avLst/>
          </a:prstGeom>
          <a:solidFill>
            <a:srgbClr val="F2641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283464" y="1691640"/>
            <a:ext cx="3730752" cy="2103120"/>
          </a:xfrm>
          <a:prstGeom prst="rect">
            <a:avLst/>
          </a:prstGeom>
          <a:solidFill>
            <a:srgbClr val="FFFFFF"/>
          </a:solidFill>
          <a:ln w="9525">
            <a:solidFill>
              <a:srgbClr val="D1D5DB"/>
            </a:solidFill>
            <a:prstDash val="solid"/>
          </a:ln>
          <a:effectLst>
            <a:outerShdw blurRad="101600" dist="2540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283464" y="1691640"/>
            <a:ext cx="3730752" cy="73152"/>
          </a:xfrm>
          <a:prstGeom prst="rect">
            <a:avLst/>
          </a:prstGeom>
          <a:solidFill>
            <a:srgbClr val="1C729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603504" y="2103120"/>
            <a:ext cx="731520" cy="731520"/>
          </a:xfrm>
          <a:prstGeom prst="ellipse">
            <a:avLst/>
          </a:prstGeom>
          <a:solidFill>
            <a:srgbClr val="0B244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603504" y="2103120"/>
            <a:ext cx="73152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2200" dirty="0"/>
          </a:p>
        </p:txBody>
      </p:sp>
      <p:sp>
        <p:nvSpPr>
          <p:cNvPr id="10" name="Shape 8"/>
          <p:cNvSpPr/>
          <p:nvPr/>
        </p:nvSpPr>
        <p:spPr>
          <a:xfrm>
            <a:off x="3236976" y="1920240"/>
            <a:ext cx="548640" cy="548640"/>
          </a:xfrm>
          <a:prstGeom prst="ellipse">
            <a:avLst/>
          </a:prstGeom>
          <a:solidFill>
            <a:srgbClr val="F26419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1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677" y="2040941"/>
            <a:ext cx="307238" cy="307238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557784" y="2971800"/>
            <a:ext cx="3182112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0B24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Embed RBC</a:t>
            </a:r>
            <a:endParaRPr lang="en-US" sz="1700" dirty="0"/>
          </a:p>
        </p:txBody>
      </p:sp>
      <p:sp>
        <p:nvSpPr>
          <p:cNvPr id="13" name="Text 10"/>
          <p:cNvSpPr/>
          <p:nvPr/>
        </p:nvSpPr>
        <p:spPr>
          <a:xfrm>
            <a:off x="557784" y="3355848"/>
            <a:ext cx="318211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into policies &amp; management systems</a:t>
            </a:r>
            <a:endParaRPr lang="en-US" sz="1250" dirty="0"/>
          </a:p>
        </p:txBody>
      </p:sp>
      <p:sp>
        <p:nvSpPr>
          <p:cNvPr id="14" name="Shape 11"/>
          <p:cNvSpPr/>
          <p:nvPr/>
        </p:nvSpPr>
        <p:spPr>
          <a:xfrm>
            <a:off x="4233672" y="1691640"/>
            <a:ext cx="3730752" cy="2103120"/>
          </a:xfrm>
          <a:prstGeom prst="rect">
            <a:avLst/>
          </a:prstGeom>
          <a:solidFill>
            <a:srgbClr val="FFFFFF"/>
          </a:solidFill>
          <a:ln w="9525">
            <a:solidFill>
              <a:srgbClr val="D1D5DB"/>
            </a:solidFill>
            <a:prstDash val="solid"/>
          </a:ln>
          <a:effectLst>
            <a:outerShdw blurRad="101600" dist="2540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Shape 12"/>
          <p:cNvSpPr/>
          <p:nvPr/>
        </p:nvSpPr>
        <p:spPr>
          <a:xfrm>
            <a:off x="4233672" y="1691640"/>
            <a:ext cx="3730752" cy="73152"/>
          </a:xfrm>
          <a:prstGeom prst="rect">
            <a:avLst/>
          </a:prstGeom>
          <a:solidFill>
            <a:srgbClr val="1C729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3"/>
          <p:cNvSpPr/>
          <p:nvPr/>
        </p:nvSpPr>
        <p:spPr>
          <a:xfrm>
            <a:off x="4553712" y="2103120"/>
            <a:ext cx="731520" cy="731520"/>
          </a:xfrm>
          <a:prstGeom prst="ellipse">
            <a:avLst/>
          </a:prstGeom>
          <a:solidFill>
            <a:srgbClr val="0B244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4553712" y="2103120"/>
            <a:ext cx="73152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2200" dirty="0"/>
          </a:p>
        </p:txBody>
      </p:sp>
      <p:sp>
        <p:nvSpPr>
          <p:cNvPr id="18" name="Shape 15"/>
          <p:cNvSpPr/>
          <p:nvPr/>
        </p:nvSpPr>
        <p:spPr>
          <a:xfrm>
            <a:off x="7187184" y="1920240"/>
            <a:ext cx="548640" cy="548640"/>
          </a:xfrm>
          <a:prstGeom prst="ellipse">
            <a:avLst/>
          </a:prstGeom>
          <a:solidFill>
            <a:srgbClr val="F26419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7885" y="2040941"/>
            <a:ext cx="307238" cy="307238"/>
          </a:xfrm>
          <a:prstGeom prst="rect">
            <a:avLst/>
          </a:prstGeom>
        </p:spPr>
      </p:pic>
      <p:sp>
        <p:nvSpPr>
          <p:cNvPr id="20" name="Text 16"/>
          <p:cNvSpPr/>
          <p:nvPr/>
        </p:nvSpPr>
        <p:spPr>
          <a:xfrm>
            <a:off x="4507992" y="2971800"/>
            <a:ext cx="3182112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0B24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Identify &amp; assess</a:t>
            </a:r>
            <a:endParaRPr lang="en-US" sz="1700" dirty="0"/>
          </a:p>
        </p:txBody>
      </p:sp>
      <p:sp>
        <p:nvSpPr>
          <p:cNvPr id="21" name="Text 17"/>
          <p:cNvSpPr/>
          <p:nvPr/>
        </p:nvSpPr>
        <p:spPr>
          <a:xfrm>
            <a:off x="4507992" y="3355848"/>
            <a:ext cx="318211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actual and potential adverse impacts</a:t>
            </a:r>
            <a:endParaRPr lang="en-US" sz="1250" dirty="0"/>
          </a:p>
        </p:txBody>
      </p:sp>
      <p:sp>
        <p:nvSpPr>
          <p:cNvPr id="22" name="Shape 18"/>
          <p:cNvSpPr/>
          <p:nvPr/>
        </p:nvSpPr>
        <p:spPr>
          <a:xfrm>
            <a:off x="8183880" y="1691640"/>
            <a:ext cx="3730752" cy="2103120"/>
          </a:xfrm>
          <a:prstGeom prst="rect">
            <a:avLst/>
          </a:prstGeom>
          <a:solidFill>
            <a:srgbClr val="FFFFFF"/>
          </a:solidFill>
          <a:ln w="9525">
            <a:solidFill>
              <a:srgbClr val="D1D5DB"/>
            </a:solidFill>
            <a:prstDash val="solid"/>
          </a:ln>
          <a:effectLst>
            <a:outerShdw blurRad="101600" dist="2540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3" name="Shape 19"/>
          <p:cNvSpPr/>
          <p:nvPr/>
        </p:nvSpPr>
        <p:spPr>
          <a:xfrm>
            <a:off x="8183880" y="1691640"/>
            <a:ext cx="3730752" cy="73152"/>
          </a:xfrm>
          <a:prstGeom prst="rect">
            <a:avLst/>
          </a:prstGeom>
          <a:solidFill>
            <a:srgbClr val="1C729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4" name="Shape 20"/>
          <p:cNvSpPr/>
          <p:nvPr/>
        </p:nvSpPr>
        <p:spPr>
          <a:xfrm>
            <a:off x="8503920" y="2103120"/>
            <a:ext cx="731520" cy="731520"/>
          </a:xfrm>
          <a:prstGeom prst="ellipse">
            <a:avLst/>
          </a:prstGeom>
          <a:solidFill>
            <a:srgbClr val="0B244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5" name="Text 21"/>
          <p:cNvSpPr/>
          <p:nvPr/>
        </p:nvSpPr>
        <p:spPr>
          <a:xfrm>
            <a:off x="8503920" y="2103120"/>
            <a:ext cx="73152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2200" dirty="0"/>
          </a:p>
        </p:txBody>
      </p:sp>
      <p:sp>
        <p:nvSpPr>
          <p:cNvPr id="26" name="Shape 22"/>
          <p:cNvSpPr/>
          <p:nvPr/>
        </p:nvSpPr>
        <p:spPr>
          <a:xfrm>
            <a:off x="11137392" y="1920240"/>
            <a:ext cx="548640" cy="548640"/>
          </a:xfrm>
          <a:prstGeom prst="ellipse">
            <a:avLst/>
          </a:prstGeom>
          <a:solidFill>
            <a:srgbClr val="F26419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58093" y="2040941"/>
            <a:ext cx="307238" cy="307238"/>
          </a:xfrm>
          <a:prstGeom prst="rect">
            <a:avLst/>
          </a:prstGeom>
        </p:spPr>
      </p:pic>
      <p:sp>
        <p:nvSpPr>
          <p:cNvPr id="28" name="Text 23"/>
          <p:cNvSpPr/>
          <p:nvPr/>
        </p:nvSpPr>
        <p:spPr>
          <a:xfrm>
            <a:off x="8458200" y="2971800"/>
            <a:ext cx="3182112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0B24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Cease, prevent, mitigate</a:t>
            </a:r>
            <a:endParaRPr lang="en-US" sz="1700" dirty="0"/>
          </a:p>
        </p:txBody>
      </p:sp>
      <p:sp>
        <p:nvSpPr>
          <p:cNvPr id="29" name="Text 24"/>
          <p:cNvSpPr/>
          <p:nvPr/>
        </p:nvSpPr>
        <p:spPr>
          <a:xfrm>
            <a:off x="8458200" y="3355848"/>
            <a:ext cx="318211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adverse impacts</a:t>
            </a:r>
            <a:endParaRPr lang="en-US" sz="1250" dirty="0"/>
          </a:p>
        </p:txBody>
      </p:sp>
      <p:sp>
        <p:nvSpPr>
          <p:cNvPr id="30" name="Shape 25"/>
          <p:cNvSpPr/>
          <p:nvPr/>
        </p:nvSpPr>
        <p:spPr>
          <a:xfrm>
            <a:off x="283464" y="4014216"/>
            <a:ext cx="3730752" cy="2103120"/>
          </a:xfrm>
          <a:prstGeom prst="rect">
            <a:avLst/>
          </a:prstGeom>
          <a:solidFill>
            <a:srgbClr val="FFFFFF"/>
          </a:solidFill>
          <a:ln w="9525">
            <a:solidFill>
              <a:srgbClr val="D1D5DB"/>
            </a:solidFill>
            <a:prstDash val="solid"/>
          </a:ln>
          <a:effectLst>
            <a:outerShdw blurRad="101600" dist="2540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1" name="Shape 26"/>
          <p:cNvSpPr/>
          <p:nvPr/>
        </p:nvSpPr>
        <p:spPr>
          <a:xfrm>
            <a:off x="283464" y="4014216"/>
            <a:ext cx="3730752" cy="73152"/>
          </a:xfrm>
          <a:prstGeom prst="rect">
            <a:avLst/>
          </a:prstGeom>
          <a:solidFill>
            <a:srgbClr val="1C729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2" name="Shape 27"/>
          <p:cNvSpPr/>
          <p:nvPr/>
        </p:nvSpPr>
        <p:spPr>
          <a:xfrm>
            <a:off x="603504" y="4425696"/>
            <a:ext cx="731520" cy="731520"/>
          </a:xfrm>
          <a:prstGeom prst="ellipse">
            <a:avLst/>
          </a:prstGeom>
          <a:solidFill>
            <a:srgbClr val="0B244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3" name="Text 28"/>
          <p:cNvSpPr/>
          <p:nvPr/>
        </p:nvSpPr>
        <p:spPr>
          <a:xfrm>
            <a:off x="603504" y="4425696"/>
            <a:ext cx="73152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2200" dirty="0"/>
          </a:p>
        </p:txBody>
      </p:sp>
      <p:sp>
        <p:nvSpPr>
          <p:cNvPr id="34" name="Shape 29"/>
          <p:cNvSpPr/>
          <p:nvPr/>
        </p:nvSpPr>
        <p:spPr>
          <a:xfrm>
            <a:off x="3236976" y="4242816"/>
            <a:ext cx="548640" cy="548640"/>
          </a:xfrm>
          <a:prstGeom prst="ellipse">
            <a:avLst/>
          </a:prstGeom>
          <a:solidFill>
            <a:srgbClr val="F26419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7677" y="4363517"/>
            <a:ext cx="307238" cy="307238"/>
          </a:xfrm>
          <a:prstGeom prst="rect">
            <a:avLst/>
          </a:prstGeom>
        </p:spPr>
      </p:pic>
      <p:sp>
        <p:nvSpPr>
          <p:cNvPr id="36" name="Text 30"/>
          <p:cNvSpPr/>
          <p:nvPr/>
        </p:nvSpPr>
        <p:spPr>
          <a:xfrm>
            <a:off x="557784" y="5294376"/>
            <a:ext cx="3182112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0B24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Track</a:t>
            </a:r>
            <a:endParaRPr lang="en-US" sz="1700" dirty="0"/>
          </a:p>
        </p:txBody>
      </p:sp>
      <p:sp>
        <p:nvSpPr>
          <p:cNvPr id="37" name="Text 31"/>
          <p:cNvSpPr/>
          <p:nvPr/>
        </p:nvSpPr>
        <p:spPr>
          <a:xfrm>
            <a:off x="557784" y="5678424"/>
            <a:ext cx="318211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implementation &amp; results</a:t>
            </a:r>
            <a:endParaRPr lang="en-US" sz="1250" dirty="0"/>
          </a:p>
        </p:txBody>
      </p:sp>
      <p:sp>
        <p:nvSpPr>
          <p:cNvPr id="38" name="Shape 32"/>
          <p:cNvSpPr/>
          <p:nvPr/>
        </p:nvSpPr>
        <p:spPr>
          <a:xfrm>
            <a:off x="4233672" y="4014216"/>
            <a:ext cx="3730752" cy="2103120"/>
          </a:xfrm>
          <a:prstGeom prst="rect">
            <a:avLst/>
          </a:prstGeom>
          <a:solidFill>
            <a:srgbClr val="FFFFFF"/>
          </a:solidFill>
          <a:ln w="9525">
            <a:solidFill>
              <a:srgbClr val="D1D5DB"/>
            </a:solidFill>
            <a:prstDash val="solid"/>
          </a:ln>
          <a:effectLst>
            <a:outerShdw blurRad="101600" dist="2540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9" name="Shape 33"/>
          <p:cNvSpPr/>
          <p:nvPr/>
        </p:nvSpPr>
        <p:spPr>
          <a:xfrm>
            <a:off x="4233672" y="4014216"/>
            <a:ext cx="3730752" cy="73152"/>
          </a:xfrm>
          <a:prstGeom prst="rect">
            <a:avLst/>
          </a:prstGeom>
          <a:solidFill>
            <a:srgbClr val="1C729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0" name="Shape 34"/>
          <p:cNvSpPr/>
          <p:nvPr/>
        </p:nvSpPr>
        <p:spPr>
          <a:xfrm>
            <a:off x="4553712" y="4425696"/>
            <a:ext cx="731520" cy="731520"/>
          </a:xfrm>
          <a:prstGeom prst="ellipse">
            <a:avLst/>
          </a:prstGeom>
          <a:solidFill>
            <a:srgbClr val="0B244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1" name="Text 35"/>
          <p:cNvSpPr/>
          <p:nvPr/>
        </p:nvSpPr>
        <p:spPr>
          <a:xfrm>
            <a:off x="4553712" y="4425696"/>
            <a:ext cx="73152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2200" dirty="0"/>
          </a:p>
        </p:txBody>
      </p:sp>
      <p:sp>
        <p:nvSpPr>
          <p:cNvPr id="42" name="Shape 36"/>
          <p:cNvSpPr/>
          <p:nvPr/>
        </p:nvSpPr>
        <p:spPr>
          <a:xfrm>
            <a:off x="7187184" y="4242816"/>
            <a:ext cx="548640" cy="548640"/>
          </a:xfrm>
          <a:prstGeom prst="ellipse">
            <a:avLst/>
          </a:prstGeom>
          <a:solidFill>
            <a:srgbClr val="F26419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7885" y="4363517"/>
            <a:ext cx="307238" cy="307238"/>
          </a:xfrm>
          <a:prstGeom prst="rect">
            <a:avLst/>
          </a:prstGeom>
        </p:spPr>
      </p:pic>
      <p:sp>
        <p:nvSpPr>
          <p:cNvPr id="44" name="Text 37"/>
          <p:cNvSpPr/>
          <p:nvPr/>
        </p:nvSpPr>
        <p:spPr>
          <a:xfrm>
            <a:off x="4507992" y="5294376"/>
            <a:ext cx="3182112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0B24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Communicate</a:t>
            </a:r>
            <a:endParaRPr lang="en-US" sz="1700" dirty="0"/>
          </a:p>
        </p:txBody>
      </p:sp>
      <p:sp>
        <p:nvSpPr>
          <p:cNvPr id="45" name="Text 38"/>
          <p:cNvSpPr/>
          <p:nvPr/>
        </p:nvSpPr>
        <p:spPr>
          <a:xfrm>
            <a:off x="4507992" y="5678424"/>
            <a:ext cx="318211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actions to address impacts</a:t>
            </a:r>
            <a:endParaRPr lang="en-US" sz="1250" dirty="0"/>
          </a:p>
        </p:txBody>
      </p:sp>
      <p:sp>
        <p:nvSpPr>
          <p:cNvPr id="46" name="Shape 39"/>
          <p:cNvSpPr/>
          <p:nvPr/>
        </p:nvSpPr>
        <p:spPr>
          <a:xfrm>
            <a:off x="8183880" y="4014216"/>
            <a:ext cx="3730752" cy="2103120"/>
          </a:xfrm>
          <a:prstGeom prst="rect">
            <a:avLst/>
          </a:prstGeom>
          <a:solidFill>
            <a:srgbClr val="FFFFFF"/>
          </a:solidFill>
          <a:ln w="9525">
            <a:solidFill>
              <a:srgbClr val="D1D5DB"/>
            </a:solidFill>
            <a:prstDash val="solid"/>
          </a:ln>
          <a:effectLst>
            <a:outerShdw blurRad="101600" dist="2540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7" name="Shape 40"/>
          <p:cNvSpPr/>
          <p:nvPr/>
        </p:nvSpPr>
        <p:spPr>
          <a:xfrm>
            <a:off x="8183880" y="4014216"/>
            <a:ext cx="3730752" cy="73152"/>
          </a:xfrm>
          <a:prstGeom prst="rect">
            <a:avLst/>
          </a:prstGeom>
          <a:solidFill>
            <a:srgbClr val="1C729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8" name="Shape 41"/>
          <p:cNvSpPr/>
          <p:nvPr/>
        </p:nvSpPr>
        <p:spPr>
          <a:xfrm>
            <a:off x="8503920" y="4425696"/>
            <a:ext cx="731520" cy="731520"/>
          </a:xfrm>
          <a:prstGeom prst="ellipse">
            <a:avLst/>
          </a:prstGeom>
          <a:solidFill>
            <a:srgbClr val="0B244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9" name="Text 42"/>
          <p:cNvSpPr/>
          <p:nvPr/>
        </p:nvSpPr>
        <p:spPr>
          <a:xfrm>
            <a:off x="8503920" y="4425696"/>
            <a:ext cx="73152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2200" dirty="0"/>
          </a:p>
        </p:txBody>
      </p:sp>
      <p:sp>
        <p:nvSpPr>
          <p:cNvPr id="50" name="Shape 43"/>
          <p:cNvSpPr/>
          <p:nvPr/>
        </p:nvSpPr>
        <p:spPr>
          <a:xfrm>
            <a:off x="11137392" y="4242816"/>
            <a:ext cx="548640" cy="548640"/>
          </a:xfrm>
          <a:prstGeom prst="ellipse">
            <a:avLst/>
          </a:prstGeom>
          <a:solidFill>
            <a:srgbClr val="F26419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51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58093" y="4363517"/>
            <a:ext cx="307238" cy="307238"/>
          </a:xfrm>
          <a:prstGeom prst="rect">
            <a:avLst/>
          </a:prstGeom>
        </p:spPr>
      </p:pic>
      <p:sp>
        <p:nvSpPr>
          <p:cNvPr id="52" name="Text 44"/>
          <p:cNvSpPr/>
          <p:nvPr/>
        </p:nvSpPr>
        <p:spPr>
          <a:xfrm>
            <a:off x="8458200" y="5294376"/>
            <a:ext cx="3182112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0B24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Remediate</a:t>
            </a:r>
            <a:endParaRPr lang="en-US" sz="1700" dirty="0"/>
          </a:p>
        </p:txBody>
      </p:sp>
      <p:sp>
        <p:nvSpPr>
          <p:cNvPr id="53" name="Text 45"/>
          <p:cNvSpPr/>
          <p:nvPr/>
        </p:nvSpPr>
        <p:spPr>
          <a:xfrm>
            <a:off x="8458200" y="5678424"/>
            <a:ext cx="318211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provide for or cooperate in remedy</a:t>
            </a:r>
            <a:endParaRPr lang="en-US" sz="1250" dirty="0"/>
          </a:p>
        </p:txBody>
      </p:sp>
      <p:sp>
        <p:nvSpPr>
          <p:cNvPr id="54" name="Text 46"/>
          <p:cNvSpPr/>
          <p:nvPr/>
        </p:nvSpPr>
        <p:spPr>
          <a:xfrm>
            <a:off x="283464" y="6080760"/>
            <a:ext cx="111556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i="1" dirty="0">
                <a:solidFill>
                  <a:srgbClr val="19376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Simultaneous and iterative — due diligence is both proactive and reactive.</a:t>
            </a:r>
            <a:endParaRPr lang="en-US" sz="1300" dirty="0"/>
          </a:p>
        </p:txBody>
      </p:sp>
      <p:sp>
        <p:nvSpPr>
          <p:cNvPr id="55" name="Shape 47"/>
          <p:cNvSpPr/>
          <p:nvPr/>
        </p:nvSpPr>
        <p:spPr>
          <a:xfrm>
            <a:off x="283464" y="6510528"/>
            <a:ext cx="11185855" cy="0"/>
          </a:xfrm>
          <a:prstGeom prst="line">
            <a:avLst/>
          </a:prstGeom>
          <a:noFill/>
          <a:ln w="9525">
            <a:solidFill>
              <a:srgbClr val="D1D5D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6" name="Text 48"/>
          <p:cNvSpPr/>
          <p:nvPr/>
        </p:nvSpPr>
        <p:spPr>
          <a:xfrm>
            <a:off x="502920" y="6565392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OECD Due Diligence Guidance for Responsible AI  ·  2026</a:t>
            </a:r>
            <a:endParaRPr lang="en-US" sz="900" dirty="0"/>
          </a:p>
        </p:txBody>
      </p:sp>
      <p:sp>
        <p:nvSpPr>
          <p:cNvPr id="58" name="Text 50"/>
          <p:cNvSpPr/>
          <p:nvPr/>
        </p:nvSpPr>
        <p:spPr>
          <a:xfrm>
            <a:off x="11414455" y="6565392"/>
            <a:ext cx="274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2061</Words>
  <Application>Microsoft Office PowerPoint</Application>
  <PresentationFormat>Widescreen</PresentationFormat>
  <Paragraphs>391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Aptos</vt:lpstr>
      <vt:lpstr>Arial</vt:lpstr>
      <vt:lpstr>Arial Narrow</vt:lpstr>
      <vt:lpstr>Calibri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2026-04-28T16:25:20Z</dcterms:created>
  <dcterms:modified xsi:type="dcterms:W3CDTF">2026-04-28T16:25:28Z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e5510b0-e729-4ef0-a3dd-4ba0dfe56c99_Enabled">
    <vt:lpwstr>true</vt:lpwstr>
  </property>
  <property fmtid="{D5CDD505-2E9C-101B-9397-08002B2CF9AE}" pid="3" name="MSIP_Label_0e5510b0-e729-4ef0-a3dd-4ba0dfe56c99_SetDate">
    <vt:lpwstr>2026-04-28T16:25:28Z</vt:lpwstr>
  </property>
  <property fmtid="{D5CDD505-2E9C-101B-9397-08002B2CF9AE}" pid="4" name="MSIP_Label_0e5510b0-e729-4ef0-a3dd-4ba0dfe56c99_Method">
    <vt:lpwstr>Standard</vt:lpwstr>
  </property>
  <property fmtid="{D5CDD505-2E9C-101B-9397-08002B2CF9AE}" pid="5" name="MSIP_Label_0e5510b0-e729-4ef0-a3dd-4ba0dfe56c99_Name">
    <vt:lpwstr>Restricted Use</vt:lpwstr>
  </property>
  <property fmtid="{D5CDD505-2E9C-101B-9397-08002B2CF9AE}" pid="6" name="MSIP_Label_0e5510b0-e729-4ef0-a3dd-4ba0dfe56c99_SiteId">
    <vt:lpwstr>ac41c7d4-1f61-460d-b0f4-fc925a2b471c</vt:lpwstr>
  </property>
  <property fmtid="{D5CDD505-2E9C-101B-9397-08002B2CF9AE}" pid="7" name="MSIP_Label_0e5510b0-e729-4ef0-a3dd-4ba0dfe56c99_ActionId">
    <vt:lpwstr>72583ab7-b0e2-4a45-a1fc-3958ca32a504</vt:lpwstr>
  </property>
  <property fmtid="{D5CDD505-2E9C-101B-9397-08002B2CF9AE}" pid="8" name="MSIP_Label_0e5510b0-e729-4ef0-a3dd-4ba0dfe56c99_ContentBits">
    <vt:lpwstr>2</vt:lpwstr>
  </property>
  <property fmtid="{D5CDD505-2E9C-101B-9397-08002B2CF9AE}" pid="9" name="MSIP_Label_0e5510b0-e729-4ef0-a3dd-4ba0dfe56c99_Tag">
    <vt:lpwstr>10, 3, 0, 1</vt:lpwstr>
  </property>
  <property fmtid="{D5CDD505-2E9C-101B-9397-08002B2CF9AE}" pid="10" name="ClassificationContentMarkingFooterLocations">
    <vt:lpwstr>Office Theme:3</vt:lpwstr>
  </property>
  <property fmtid="{D5CDD505-2E9C-101B-9397-08002B2CF9AE}" pid="11" name="ClassificationContentMarkingFooterText">
    <vt:lpwstr>Restricted Use - À usage restreint</vt:lpwstr>
  </property>
</Properties>
</file>